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8" r:id="rId3"/>
    <p:sldId id="257" r:id="rId4"/>
    <p:sldId id="288" r:id="rId5"/>
    <p:sldId id="259" r:id="rId6"/>
    <p:sldId id="260" r:id="rId7"/>
    <p:sldId id="282" r:id="rId8"/>
    <p:sldId id="293" r:id="rId9"/>
    <p:sldId id="289" r:id="rId10"/>
    <p:sldId id="290" r:id="rId11"/>
    <p:sldId id="291" r:id="rId12"/>
    <p:sldId id="292" r:id="rId13"/>
    <p:sldId id="262" r:id="rId14"/>
    <p:sldId id="272" r:id="rId15"/>
    <p:sldId id="295" r:id="rId16"/>
    <p:sldId id="296" r:id="rId17"/>
    <p:sldId id="297" r:id="rId18"/>
    <p:sldId id="264" r:id="rId19"/>
    <p:sldId id="294" r:id="rId20"/>
    <p:sldId id="265"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Libre Baskerville" panose="02000000000000000000" pitchFamily="2" charset="0"/>
      <p:regular r:id="rId29"/>
      <p:bold r:id="rId30"/>
      <p:italic r:id="rId31"/>
    </p:embeddedFont>
    <p:embeddedFont>
      <p:font typeface="Libre Franklin" pitchFamily="2" charset="0"/>
      <p:regular r:id="rId32"/>
      <p:bold r:id="rId33"/>
      <p:italic r:id="rId34"/>
      <p:boldItalic r:id="rId35"/>
    </p:embeddedFont>
    <p:embeddedFont>
      <p:font typeface="Libre Franklin Light"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134F5-0313-C0D6-9604-DC4AF024E40C}" v="53" dt="2023-06-23T21:56:36.869"/>
  </p1510:revLst>
</p1510:revInfo>
</file>

<file path=ppt/tableStyles.xml><?xml version="1.0" encoding="utf-8"?>
<a:tblStyleLst xmlns:a="http://schemas.openxmlformats.org/drawingml/2006/main" def="{673244B7-19CF-44D7-A698-19F5996B0E4D}">
  <a:tblStyle styleId="{673244B7-19CF-44D7-A698-19F5996B0E4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6" d="100"/>
          <a:sy n="36" d="100"/>
        </p:scale>
        <p:origin x="114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61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8121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230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871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421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24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50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20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5762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511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605780" y="5551953"/>
            <a:ext cx="8316000" cy="332373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i="0" u="none" strike="noStrike" cap="none" dirty="0">
                <a:solidFill>
                  <a:srgbClr val="014E97"/>
                </a:solidFill>
                <a:latin typeface="Libre Baskerville"/>
                <a:ea typeface="Libre Baskerville"/>
                <a:cs typeface="Libre Baskerville"/>
                <a:sym typeface="Libre Baskerville"/>
              </a:rPr>
              <a:t>QUẢN LÝ QUÁN MIXUE</a:t>
            </a:r>
          </a:p>
          <a:p>
            <a:pPr lvl="0">
              <a:lnSpc>
                <a:spcPct val="120002"/>
              </a:lnSpc>
            </a:pPr>
            <a:r>
              <a:rPr lang="en-US" sz="2000" dirty="0">
                <a:latin typeface="Times New Roman"/>
                <a:cs typeface="Times New Roman"/>
              </a:rPr>
              <a:t>	</a:t>
            </a:r>
          </a:p>
          <a:p>
            <a:pPr marL="0" marR="0" lvl="0" indent="0" algn="l" rtl="0">
              <a:lnSpc>
                <a:spcPct val="120002"/>
              </a:lnSpc>
              <a:spcBef>
                <a:spcPts val="0"/>
              </a:spcBef>
              <a:spcAft>
                <a:spcPts val="0"/>
              </a:spcAft>
              <a:buNone/>
            </a:pPr>
            <a:endParaRPr lang="en-US" sz="2000" dirty="0">
              <a:latin typeface="Times New Roman" panose="02020603050405020304" pitchFamily="18" charset="0"/>
              <a:cs typeface="Times New Roman" panose="02020603050405020304" pitchFamily="18" charset="0"/>
            </a:endParaRPr>
          </a:p>
        </p:txBody>
      </p:sp>
      <p:sp>
        <p:nvSpPr>
          <p:cNvPr id="85" name="Google Shape;85;p13"/>
          <p:cNvSpPr/>
          <p:nvPr/>
        </p:nvSpPr>
        <p:spPr>
          <a:xfrm>
            <a:off x="3780729" y="-1581711"/>
            <a:ext cx="6062893" cy="5148652"/>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chemeClr val="bg2">
              <a:lumMod val="60000"/>
              <a:lumOff val="40000"/>
            </a:schemeClr>
          </a:solidFill>
          <a:ln>
            <a:noFill/>
          </a:ln>
        </p:spPr>
      </p:sp>
      <p:sp>
        <p:nvSpPr>
          <p:cNvPr id="86" name="Google Shape;86;p13"/>
          <p:cNvSpPr/>
          <p:nvPr/>
        </p:nvSpPr>
        <p:spPr>
          <a:xfrm>
            <a:off x="14565718" y="4465570"/>
            <a:ext cx="5789843" cy="5014545"/>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chemeClr val="accent1">
              <a:lumMod val="40000"/>
              <a:lumOff val="60000"/>
            </a:schemeClr>
          </a:solidFill>
          <a:ln>
            <a:noFill/>
          </a:ln>
        </p:spPr>
      </p:sp>
      <p:sp>
        <p:nvSpPr>
          <p:cNvPr id="89" name="Google Shape;89;p13"/>
          <p:cNvSpPr/>
          <p:nvPr/>
        </p:nvSpPr>
        <p:spPr>
          <a:xfrm>
            <a:off x="8292206" y="-5678257"/>
            <a:ext cx="7428341" cy="6433636"/>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chemeClr val="accent5">
              <a:lumMod val="40000"/>
              <a:lumOff val="60000"/>
            </a:schemeClr>
          </a:solidFill>
          <a:ln>
            <a:noFill/>
          </a:ln>
        </p:spPr>
      </p:sp>
      <p:cxnSp>
        <p:nvCxnSpPr>
          <p:cNvPr id="90" name="Google Shape;90;p13"/>
          <p:cNvCxnSpPr/>
          <p:nvPr/>
        </p:nvCxnSpPr>
        <p:spPr>
          <a:xfrm>
            <a:off x="-3803252" y="5169665"/>
            <a:ext cx="9144250" cy="0"/>
          </a:xfrm>
          <a:prstGeom prst="straightConnector1">
            <a:avLst/>
          </a:prstGeom>
          <a:noFill/>
          <a:ln w="38100" cap="flat" cmpd="sng">
            <a:solidFill>
              <a:srgbClr val="014E97"/>
            </a:solidFill>
            <a:prstDash val="solid"/>
            <a:round/>
            <a:headEnd type="none" w="sm" len="sm"/>
            <a:tailEnd type="none" w="sm" len="sm"/>
          </a:ln>
        </p:spPr>
      </p:cxnSp>
      <p:sp>
        <p:nvSpPr>
          <p:cNvPr id="10" name="Google Shape;86;p13">
            <a:extLst>
              <a:ext uri="{FF2B5EF4-FFF2-40B4-BE49-F238E27FC236}">
                <a16:creationId xmlns:a16="http://schemas.microsoft.com/office/drawing/2014/main" id="{846C398E-6F35-4F1C-B3D2-FF976182E426}"/>
              </a:ext>
            </a:extLst>
          </p:cNvPr>
          <p:cNvSpPr/>
          <p:nvPr/>
        </p:nvSpPr>
        <p:spPr>
          <a:xfrm>
            <a:off x="8786539" y="1445940"/>
            <a:ext cx="6701021" cy="5148640"/>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chemeClr val="accent1">
              <a:lumMod val="60000"/>
              <a:lumOff val="40000"/>
            </a:schemeClr>
          </a:solidFill>
          <a:ln>
            <a:noFill/>
          </a:ln>
        </p:spPr>
      </p:sp>
      <p:sp>
        <p:nvSpPr>
          <p:cNvPr id="12" name="Google Shape;86;p13">
            <a:extLst>
              <a:ext uri="{FF2B5EF4-FFF2-40B4-BE49-F238E27FC236}">
                <a16:creationId xmlns:a16="http://schemas.microsoft.com/office/drawing/2014/main" id="{11FD1D20-9E78-46C3-98F4-46B521E0F6AA}"/>
              </a:ext>
            </a:extLst>
          </p:cNvPr>
          <p:cNvSpPr/>
          <p:nvPr/>
        </p:nvSpPr>
        <p:spPr>
          <a:xfrm>
            <a:off x="14507271" y="-1514658"/>
            <a:ext cx="5789843" cy="5014545"/>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chemeClr val="bg2">
              <a:lumMod val="40000"/>
              <a:lumOff val="60000"/>
            </a:schemeClr>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9144000" y="583228"/>
            <a:ext cx="8560274" cy="923330"/>
          </a:xfrm>
          <a:prstGeom prst="rect">
            <a:avLst/>
          </a:prstGeom>
          <a:noFill/>
          <a:ln>
            <a:noFill/>
          </a:ln>
        </p:spPr>
        <p:txBody>
          <a:bodyPr spcFirstLastPara="1" wrap="square" lIns="0" tIns="0" rIns="0" bIns="0" anchor="t" anchorCtr="0">
            <a:spAutoFit/>
          </a:bodyPr>
          <a:lstStyle/>
          <a:p>
            <a:pPr lvl="0">
              <a:lnSpc>
                <a:spcPct val="120000"/>
              </a:lnSpc>
            </a:pPr>
            <a:r>
              <a:rPr lang="en-US" sz="5000" dirty="0">
                <a:solidFill>
                  <a:srgbClr val="014E97"/>
                </a:solidFill>
                <a:latin typeface="Libre Baskerville"/>
                <a:ea typeface="Libre Baskerville"/>
                <a:cs typeface="Libre Baskerville"/>
                <a:sym typeface="Libre Baskerville"/>
              </a:rPr>
              <a:t>Bảng: HoaDon</a:t>
            </a:r>
            <a:endParaRPr sz="5000" dirty="0"/>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 name="TextBox 4">
            <a:extLst>
              <a:ext uri="{FF2B5EF4-FFF2-40B4-BE49-F238E27FC236}">
                <a16:creationId xmlns:a16="http://schemas.microsoft.com/office/drawing/2014/main" id="{D065BDA6-663B-4FBB-AC2F-6AD3C0C0A68D}"/>
              </a:ext>
            </a:extLst>
          </p:cNvPr>
          <p:cNvSpPr txBox="1"/>
          <p:nvPr/>
        </p:nvSpPr>
        <p:spPr>
          <a:xfrm>
            <a:off x="9074966" y="5311678"/>
            <a:ext cx="6053138" cy="1205586"/>
          </a:xfrm>
          <a:prstGeom prst="rect">
            <a:avLst/>
          </a:prstGeom>
          <a:noFill/>
        </p:spPr>
        <p:txBody>
          <a:bodyPr wrap="square" rtlCol="0">
            <a:spAutoFit/>
          </a:bodyPr>
          <a:lstStyle/>
          <a:p>
            <a:pPr marR="0" lvl="0">
              <a:lnSpc>
                <a:spcPct val="150000"/>
              </a:lnSpc>
              <a:spcBef>
                <a:spcPts val="200"/>
              </a:spcBef>
              <a:spcAft>
                <a:spcPts val="0"/>
              </a:spcAft>
            </a:pPr>
            <a:r>
              <a:rPr lang="en-US" sz="5400" dirty="0">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rPr>
              <a:t>Bảng: PhieuNhap</a:t>
            </a:r>
            <a:endParaRPr lang="en-US" sz="4800"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C7C231A-C56C-AD55-3F2D-EF60748CD191}"/>
              </a:ext>
            </a:extLst>
          </p:cNvPr>
          <p:cNvPicPr>
            <a:picLocks noChangeAspect="1"/>
          </p:cNvPicPr>
          <p:nvPr/>
        </p:nvPicPr>
        <p:blipFill>
          <a:blip r:embed="rId3"/>
          <a:stretch>
            <a:fillRect/>
          </a:stretch>
        </p:blipFill>
        <p:spPr>
          <a:xfrm>
            <a:off x="9144000" y="1565283"/>
            <a:ext cx="7477125" cy="4000500"/>
          </a:xfrm>
          <a:prstGeom prst="rect">
            <a:avLst/>
          </a:prstGeom>
        </p:spPr>
      </p:pic>
      <p:pic>
        <p:nvPicPr>
          <p:cNvPr id="7" name="Picture 6">
            <a:extLst>
              <a:ext uri="{FF2B5EF4-FFF2-40B4-BE49-F238E27FC236}">
                <a16:creationId xmlns:a16="http://schemas.microsoft.com/office/drawing/2014/main" id="{5C86DBA6-F30A-904E-7460-86AB025C0DFB}"/>
              </a:ext>
            </a:extLst>
          </p:cNvPr>
          <p:cNvPicPr>
            <a:picLocks noChangeAspect="1"/>
          </p:cNvPicPr>
          <p:nvPr/>
        </p:nvPicPr>
        <p:blipFill>
          <a:blip r:embed="rId4"/>
          <a:stretch>
            <a:fillRect/>
          </a:stretch>
        </p:blipFill>
        <p:spPr>
          <a:xfrm>
            <a:off x="9129713" y="6968079"/>
            <a:ext cx="7505700" cy="2609850"/>
          </a:xfrm>
          <a:prstGeom prst="rect">
            <a:avLst/>
          </a:prstGeom>
        </p:spPr>
      </p:pic>
    </p:spTree>
    <p:extLst>
      <p:ext uri="{BB962C8B-B14F-4D97-AF65-F5344CB8AC3E}">
        <p14:creationId xmlns:p14="http://schemas.microsoft.com/office/powerpoint/2010/main" val="19482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9144000" y="583228"/>
            <a:ext cx="8560274" cy="997196"/>
          </a:xfrm>
          <a:prstGeom prst="rect">
            <a:avLst/>
          </a:prstGeom>
          <a:noFill/>
          <a:ln>
            <a:noFill/>
          </a:ln>
        </p:spPr>
        <p:txBody>
          <a:bodyPr spcFirstLastPara="1" wrap="square" lIns="0" tIns="0" rIns="0" bIns="0" anchor="t" anchorCtr="0">
            <a:spAutoFit/>
          </a:bodyPr>
          <a:lstStyle/>
          <a:p>
            <a:pPr lvl="0">
              <a:lnSpc>
                <a:spcPct val="120000"/>
              </a:lnSpc>
            </a:pPr>
            <a:r>
              <a:rPr lang="en-US" sz="5000" dirty="0">
                <a:solidFill>
                  <a:srgbClr val="014E97"/>
                </a:solidFill>
                <a:latin typeface="Libre Baskerville"/>
                <a:ea typeface="Libre Baskerville"/>
                <a:cs typeface="Libre Baskerville"/>
                <a:sym typeface="Libre Baskerville"/>
              </a:rPr>
              <a:t>Bảng: </a:t>
            </a:r>
            <a:r>
              <a:rPr lang="en-US" sz="5400" dirty="0" err="1">
                <a:solidFill>
                  <a:schemeClr val="bg2"/>
                </a:solidFill>
                <a:latin typeface="Times New Roman" panose="02020603050405020304" pitchFamily="18" charset="0"/>
                <a:ea typeface="Times New Roman" panose="02020603050405020304" pitchFamily="18" charset="0"/>
              </a:rPr>
              <a:t>SanPham_NguyenLieu</a:t>
            </a:r>
            <a:endParaRPr sz="5000" dirty="0">
              <a:solidFill>
                <a:schemeClr val="bg2"/>
              </a:solidFill>
            </a:endParaRPr>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 name="TextBox 4">
            <a:extLst>
              <a:ext uri="{FF2B5EF4-FFF2-40B4-BE49-F238E27FC236}">
                <a16:creationId xmlns:a16="http://schemas.microsoft.com/office/drawing/2014/main" id="{D065BDA6-663B-4FBB-AC2F-6AD3C0C0A68D}"/>
              </a:ext>
            </a:extLst>
          </p:cNvPr>
          <p:cNvSpPr txBox="1"/>
          <p:nvPr/>
        </p:nvSpPr>
        <p:spPr>
          <a:xfrm>
            <a:off x="9144000" y="5001696"/>
            <a:ext cx="9384485" cy="1205586"/>
          </a:xfrm>
          <a:prstGeom prst="rect">
            <a:avLst/>
          </a:prstGeom>
          <a:noFill/>
        </p:spPr>
        <p:txBody>
          <a:bodyPr wrap="square" rtlCol="0">
            <a:spAutoFit/>
          </a:bodyPr>
          <a:lstStyle/>
          <a:p>
            <a:pPr marR="0" lvl="0">
              <a:lnSpc>
                <a:spcPct val="150000"/>
              </a:lnSpc>
              <a:spcBef>
                <a:spcPts val="200"/>
              </a:spcBef>
              <a:spcAft>
                <a:spcPts val="0"/>
              </a:spcAft>
            </a:pPr>
            <a:r>
              <a:rPr lang="en-US" sz="5400" dirty="0">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en-US" sz="5400" dirty="0" err="1">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rPr>
              <a:t>NguyenLieu_PhieuNhap</a:t>
            </a:r>
            <a:endParaRPr lang="en-US" sz="4800"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9175371-1454-AE66-34D4-9310521F2B5C}"/>
              </a:ext>
            </a:extLst>
          </p:cNvPr>
          <p:cNvPicPr>
            <a:picLocks noChangeAspect="1"/>
          </p:cNvPicPr>
          <p:nvPr/>
        </p:nvPicPr>
        <p:blipFill>
          <a:blip r:embed="rId3"/>
          <a:stretch>
            <a:fillRect/>
          </a:stretch>
        </p:blipFill>
        <p:spPr>
          <a:xfrm>
            <a:off x="9558337" y="1636301"/>
            <a:ext cx="7486650" cy="3619500"/>
          </a:xfrm>
          <a:prstGeom prst="rect">
            <a:avLst/>
          </a:prstGeom>
        </p:spPr>
      </p:pic>
      <p:pic>
        <p:nvPicPr>
          <p:cNvPr id="8" name="Picture 7">
            <a:extLst>
              <a:ext uri="{FF2B5EF4-FFF2-40B4-BE49-F238E27FC236}">
                <a16:creationId xmlns:a16="http://schemas.microsoft.com/office/drawing/2014/main" id="{A7332AE8-6685-7E9C-B0F2-0365A84FFFC1}"/>
              </a:ext>
            </a:extLst>
          </p:cNvPr>
          <p:cNvPicPr>
            <a:picLocks noChangeAspect="1"/>
          </p:cNvPicPr>
          <p:nvPr/>
        </p:nvPicPr>
        <p:blipFill>
          <a:blip r:embed="rId4"/>
          <a:stretch>
            <a:fillRect/>
          </a:stretch>
        </p:blipFill>
        <p:spPr>
          <a:xfrm>
            <a:off x="9558337" y="6207282"/>
            <a:ext cx="7148944" cy="4164169"/>
          </a:xfrm>
          <a:prstGeom prst="rect">
            <a:avLst/>
          </a:prstGeom>
        </p:spPr>
      </p:pic>
    </p:spTree>
    <p:extLst>
      <p:ext uri="{BB962C8B-B14F-4D97-AF65-F5344CB8AC3E}">
        <p14:creationId xmlns:p14="http://schemas.microsoft.com/office/powerpoint/2010/main" val="368413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9144000" y="583228"/>
            <a:ext cx="8560274" cy="997196"/>
          </a:xfrm>
          <a:prstGeom prst="rect">
            <a:avLst/>
          </a:prstGeom>
          <a:noFill/>
          <a:ln>
            <a:noFill/>
          </a:ln>
        </p:spPr>
        <p:txBody>
          <a:bodyPr spcFirstLastPara="1" wrap="square" lIns="0" tIns="0" rIns="0" bIns="0" anchor="t" anchorCtr="0">
            <a:spAutoFit/>
          </a:bodyPr>
          <a:lstStyle/>
          <a:p>
            <a:pPr lvl="0">
              <a:lnSpc>
                <a:spcPct val="120000"/>
              </a:lnSpc>
            </a:pPr>
            <a:r>
              <a:rPr lang="en-US" sz="5000" dirty="0">
                <a:solidFill>
                  <a:srgbClr val="014E97"/>
                </a:solidFill>
                <a:latin typeface="Libre Baskerville"/>
                <a:ea typeface="Libre Baskerville"/>
                <a:cs typeface="Libre Baskerville"/>
                <a:sym typeface="Libre Baskerville"/>
              </a:rPr>
              <a:t>Bảng: </a:t>
            </a:r>
            <a:r>
              <a:rPr lang="en-US" sz="5400" dirty="0" err="1">
                <a:solidFill>
                  <a:schemeClr val="bg2"/>
                </a:solidFill>
                <a:latin typeface="Times New Roman" panose="02020603050405020304" pitchFamily="18" charset="0"/>
                <a:ea typeface="Times New Roman" panose="02020603050405020304" pitchFamily="18" charset="0"/>
              </a:rPr>
              <a:t>SanPham_HoaDon</a:t>
            </a:r>
            <a:endParaRPr sz="5000" dirty="0">
              <a:solidFill>
                <a:schemeClr val="bg2"/>
              </a:solidFill>
            </a:endParaRPr>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 name="TextBox 4">
            <a:extLst>
              <a:ext uri="{FF2B5EF4-FFF2-40B4-BE49-F238E27FC236}">
                <a16:creationId xmlns:a16="http://schemas.microsoft.com/office/drawing/2014/main" id="{D065BDA6-663B-4FBB-AC2F-6AD3C0C0A68D}"/>
              </a:ext>
            </a:extLst>
          </p:cNvPr>
          <p:cNvSpPr txBox="1"/>
          <p:nvPr/>
        </p:nvSpPr>
        <p:spPr>
          <a:xfrm>
            <a:off x="9144000" y="5001696"/>
            <a:ext cx="9384485" cy="1205586"/>
          </a:xfrm>
          <a:prstGeom prst="rect">
            <a:avLst/>
          </a:prstGeom>
          <a:noFill/>
        </p:spPr>
        <p:txBody>
          <a:bodyPr wrap="square" rtlCol="0">
            <a:spAutoFit/>
          </a:bodyPr>
          <a:lstStyle/>
          <a:p>
            <a:pPr marR="0" lvl="0">
              <a:lnSpc>
                <a:spcPct val="150000"/>
              </a:lnSpc>
              <a:spcBef>
                <a:spcPts val="200"/>
              </a:spcBef>
              <a:spcAft>
                <a:spcPts val="0"/>
              </a:spcAft>
            </a:pPr>
            <a:r>
              <a:rPr lang="en-US" sz="5400" dirty="0">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en-US" sz="5400" dirty="0" err="1">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rPr>
              <a:t>NhanVien_CaLam</a:t>
            </a:r>
            <a:endParaRPr lang="en-US" sz="4800"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0C7E5E4-C05D-8E9C-E418-83705095A067}"/>
              </a:ext>
            </a:extLst>
          </p:cNvPr>
          <p:cNvPicPr>
            <a:picLocks noChangeAspect="1"/>
          </p:cNvPicPr>
          <p:nvPr/>
        </p:nvPicPr>
        <p:blipFill>
          <a:blip r:embed="rId3"/>
          <a:stretch>
            <a:fillRect/>
          </a:stretch>
        </p:blipFill>
        <p:spPr>
          <a:xfrm>
            <a:off x="9074966" y="1626121"/>
            <a:ext cx="7505700" cy="3648075"/>
          </a:xfrm>
          <a:prstGeom prst="rect">
            <a:avLst/>
          </a:prstGeom>
        </p:spPr>
      </p:pic>
      <p:pic>
        <p:nvPicPr>
          <p:cNvPr id="7" name="Picture 6">
            <a:extLst>
              <a:ext uri="{FF2B5EF4-FFF2-40B4-BE49-F238E27FC236}">
                <a16:creationId xmlns:a16="http://schemas.microsoft.com/office/drawing/2014/main" id="{318683B4-5D17-B072-8238-25F7A8DB50BE}"/>
              </a:ext>
            </a:extLst>
          </p:cNvPr>
          <p:cNvPicPr>
            <a:picLocks noChangeAspect="1"/>
          </p:cNvPicPr>
          <p:nvPr/>
        </p:nvPicPr>
        <p:blipFill>
          <a:blip r:embed="rId4"/>
          <a:stretch>
            <a:fillRect/>
          </a:stretch>
        </p:blipFill>
        <p:spPr>
          <a:xfrm>
            <a:off x="9060678" y="6356954"/>
            <a:ext cx="7534275" cy="3676650"/>
          </a:xfrm>
          <a:prstGeom prst="rect">
            <a:avLst/>
          </a:prstGeom>
        </p:spPr>
      </p:pic>
    </p:spTree>
    <p:extLst>
      <p:ext uri="{BB962C8B-B14F-4D97-AF65-F5344CB8AC3E}">
        <p14:creationId xmlns:p14="http://schemas.microsoft.com/office/powerpoint/2010/main" val="262617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7" name="Google Shape;187;p19"/>
          <p:cNvGrpSpPr/>
          <p:nvPr/>
        </p:nvGrpSpPr>
        <p:grpSpPr>
          <a:xfrm rot="-5400000">
            <a:off x="3144387" y="-4377404"/>
            <a:ext cx="10287079" cy="18298779"/>
            <a:chOff x="0" y="-47625"/>
            <a:chExt cx="635000" cy="1053641"/>
          </a:xfrm>
        </p:grpSpPr>
        <p:sp>
          <p:nvSpPr>
            <p:cNvPr id="188" name="Google Shape;188;p19"/>
            <p:cNvSpPr/>
            <p:nvPr/>
          </p:nvSpPr>
          <p:spPr>
            <a:xfrm>
              <a:off x="0" y="0"/>
              <a:ext cx="393053" cy="1006016"/>
            </a:xfrm>
            <a:custGeom>
              <a:avLst/>
              <a:gdLst/>
              <a:ahLst/>
              <a:cxnLst/>
              <a:rect l="l" t="t" r="r" b="b"/>
              <a:pathLst>
                <a:path w="393053" h="1006016" extrusionOk="0">
                  <a:moveTo>
                    <a:pt x="393053" y="0"/>
                  </a:moveTo>
                  <a:lnTo>
                    <a:pt x="393053" y="891716"/>
                  </a:lnTo>
                  <a:lnTo>
                    <a:pt x="196527" y="1006016"/>
                  </a:lnTo>
                  <a:lnTo>
                    <a:pt x="0" y="891716"/>
                  </a:lnTo>
                  <a:lnTo>
                    <a:pt x="0" y="0"/>
                  </a:lnTo>
                  <a:lnTo>
                    <a:pt x="393053" y="0"/>
                  </a:lnTo>
                  <a:close/>
                </a:path>
              </a:pathLst>
            </a:custGeom>
            <a:solidFill>
              <a:srgbClr val="014E97"/>
            </a:solidFill>
            <a:ln>
              <a:noFill/>
            </a:ln>
          </p:spPr>
          <p:txBody>
            <a:bodyPr/>
            <a:lstStyle/>
            <a:p>
              <a:endParaRPr lang="en-US" dirty="0"/>
            </a:p>
          </p:txBody>
        </p:sp>
        <p:sp>
          <p:nvSpPr>
            <p:cNvPr id="189" name="Google Shape;189;p19"/>
            <p:cNvSpPr txBox="1"/>
            <p:nvPr/>
          </p:nvSpPr>
          <p:spPr>
            <a:xfrm>
              <a:off x="0" y="-47625"/>
              <a:ext cx="6350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0" name="Google Shape;190;p19"/>
          <p:cNvSpPr txBox="1"/>
          <p:nvPr/>
        </p:nvSpPr>
        <p:spPr>
          <a:xfrm>
            <a:off x="552673" y="542925"/>
            <a:ext cx="10843508" cy="1742721"/>
          </a:xfrm>
          <a:prstGeom prst="rect">
            <a:avLst/>
          </a:prstGeom>
          <a:noFill/>
          <a:ln>
            <a:noFill/>
          </a:ln>
        </p:spPr>
        <p:txBody>
          <a:bodyPr spcFirstLastPara="1" wrap="square" lIns="0" tIns="0" rIns="0" bIns="0" anchor="t" anchorCtr="0">
            <a:spAutoFit/>
          </a:bodyPr>
          <a:lstStyle/>
          <a:p>
            <a:pPr marL="0" marR="0" lvl="0" indent="0" algn="l" rtl="0">
              <a:lnSpc>
                <a:spcPct val="119995"/>
              </a:lnSpc>
              <a:spcBef>
                <a:spcPts val="0"/>
              </a:spcBef>
              <a:spcAft>
                <a:spcPts val="0"/>
              </a:spcAft>
              <a:buNone/>
            </a:pPr>
            <a:r>
              <a:rPr lang="en-US" sz="9437" dirty="0">
                <a:solidFill>
                  <a:srgbClr val="014E97"/>
                </a:solidFill>
                <a:latin typeface="Libre Baskerville"/>
                <a:sym typeface="Libre Baskerville"/>
              </a:rPr>
              <a:t>ĐỊNH NGHĨA</a:t>
            </a:r>
            <a:endParaRPr dirty="0"/>
          </a:p>
        </p:txBody>
      </p:sp>
      <p:sp>
        <p:nvSpPr>
          <p:cNvPr id="191" name="Google Shape;191;p19"/>
          <p:cNvSpPr txBox="1"/>
          <p:nvPr/>
        </p:nvSpPr>
        <p:spPr>
          <a:xfrm>
            <a:off x="6285756" y="4294748"/>
            <a:ext cx="4806841" cy="6195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355" b="0" i="0" u="none" strike="noStrike" cap="none" dirty="0">
                <a:solidFill>
                  <a:srgbClr val="FFFFFF"/>
                </a:solidFill>
                <a:latin typeface="Libre Baskerville"/>
                <a:ea typeface="Libre Baskerville"/>
                <a:cs typeface="Libre Baskerville"/>
                <a:sym typeface="Libre Baskerville"/>
              </a:rPr>
              <a:t>CURSOR</a:t>
            </a:r>
            <a:endParaRPr dirty="0"/>
          </a:p>
        </p:txBody>
      </p:sp>
      <p:sp>
        <p:nvSpPr>
          <p:cNvPr id="192" name="Google Shape;192;p19"/>
          <p:cNvSpPr txBox="1"/>
          <p:nvPr/>
        </p:nvSpPr>
        <p:spPr>
          <a:xfrm>
            <a:off x="552674" y="4294731"/>
            <a:ext cx="4806841" cy="6195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355" b="0" i="0" u="none" strike="noStrike" cap="none" dirty="0">
                <a:solidFill>
                  <a:srgbClr val="FFFFFF"/>
                </a:solidFill>
                <a:latin typeface="Libre Baskerville"/>
                <a:ea typeface="Libre Baskerville"/>
                <a:cs typeface="Libre Baskerville"/>
                <a:sym typeface="Libre Baskerville"/>
              </a:rPr>
              <a:t>TRIGGER</a:t>
            </a:r>
            <a:endParaRPr dirty="0"/>
          </a:p>
        </p:txBody>
      </p:sp>
      <p:sp>
        <p:nvSpPr>
          <p:cNvPr id="193" name="Google Shape;193;p19"/>
          <p:cNvSpPr txBox="1"/>
          <p:nvPr/>
        </p:nvSpPr>
        <p:spPr>
          <a:xfrm>
            <a:off x="242926" y="5148317"/>
            <a:ext cx="5891174" cy="4136517"/>
          </a:xfrm>
          <a:prstGeom prst="rect">
            <a:avLst/>
          </a:prstGeom>
          <a:noFill/>
          <a:ln>
            <a:noFill/>
          </a:ln>
        </p:spPr>
        <p:txBody>
          <a:bodyPr spcFirstLastPara="1" wrap="square" lIns="0" tIns="0" rIns="0" bIns="0" anchor="t" anchorCtr="0">
            <a:spAutoFit/>
          </a:bodyPr>
          <a:lstStyle/>
          <a:p>
            <a:pPr lvl="0">
              <a:lnSpc>
                <a:spcPct val="140023"/>
              </a:lnSpc>
            </a:pPr>
            <a:r>
              <a:rPr lang="en-US" sz="2400" dirty="0" err="1">
                <a:solidFill>
                  <a:srgbClr val="FFFFFF"/>
                </a:solidFill>
                <a:latin typeface="Libre Franklin Light"/>
                <a:ea typeface="Libre Franklin Light"/>
                <a:cs typeface="Libre Franklin Light"/>
                <a:sym typeface="Libre Franklin Light"/>
              </a:rPr>
              <a:t>Là</a:t>
            </a:r>
            <a:r>
              <a:rPr lang="vi-VN" sz="2400" dirty="0">
                <a:solidFill>
                  <a:srgbClr val="FFFFFF"/>
                </a:solidFill>
                <a:latin typeface="Libre Franklin Light"/>
                <a:ea typeface="Libre Franklin Light"/>
                <a:cs typeface="Libre Franklin Light"/>
                <a:sym typeface="Libre Franklin Light"/>
              </a:rPr>
              <a:t> một đối tượng được xác định để tự động thực thi một tác vụ hoặc hành động nào đó khi có sự thay đổi dữ liệu (insert, update, delete) của bảng hoặc tập hợp các bảng có liên quan. Trigger thường được sử dụng để kiểm soát, giám sát, xử lý các sự kiện hoặc hành động xảy ra trên cơ sở dữ liệu.</a:t>
            </a:r>
            <a:endParaRPr lang="en-US" sz="2400" dirty="0">
              <a:solidFill>
                <a:srgbClr val="FFFFFF"/>
              </a:solidFill>
              <a:latin typeface="Libre Franklin Light"/>
              <a:ea typeface="Libre Franklin Light"/>
              <a:cs typeface="Libre Franklin Light"/>
              <a:sym typeface="Libre Franklin Light"/>
            </a:endParaRPr>
          </a:p>
        </p:txBody>
      </p:sp>
      <p:sp>
        <p:nvSpPr>
          <p:cNvPr id="194" name="Google Shape;194;p19"/>
          <p:cNvSpPr txBox="1"/>
          <p:nvPr/>
        </p:nvSpPr>
        <p:spPr>
          <a:xfrm>
            <a:off x="6285756" y="5242627"/>
            <a:ext cx="4806841" cy="3102388"/>
          </a:xfrm>
          <a:prstGeom prst="rect">
            <a:avLst/>
          </a:prstGeom>
          <a:noFill/>
          <a:ln>
            <a:noFill/>
          </a:ln>
        </p:spPr>
        <p:txBody>
          <a:bodyPr spcFirstLastPara="1" wrap="square" lIns="0" tIns="0" rIns="0" bIns="0" anchor="t" anchorCtr="0">
            <a:spAutoFit/>
          </a:bodyPr>
          <a:lstStyle/>
          <a:p>
            <a:pPr lvl="0">
              <a:lnSpc>
                <a:spcPct val="140023"/>
              </a:lnSpc>
            </a:pPr>
            <a:r>
              <a:rPr lang="en-US" sz="2400" dirty="0">
                <a:solidFill>
                  <a:srgbClr val="FFFFFF"/>
                </a:solidFill>
                <a:latin typeface="Libre Franklin Light"/>
                <a:ea typeface="Libre Franklin Light"/>
                <a:cs typeface="Libre Franklin Light"/>
                <a:sym typeface="Libre Franklin Light"/>
              </a:rPr>
              <a:t>L</a:t>
            </a:r>
            <a:r>
              <a:rPr lang="vi-VN" sz="2400" dirty="0">
                <a:solidFill>
                  <a:srgbClr val="FFFFFF"/>
                </a:solidFill>
                <a:latin typeface="Libre Franklin Light"/>
                <a:ea typeface="Libre Franklin Light"/>
                <a:cs typeface="Libre Franklin Light"/>
                <a:sym typeface="Libre Franklin Light"/>
              </a:rPr>
              <a:t>à cơ chế được sử dụng để truy cập và quản lý kết quả của một truy vấn dữ liệu. Con trỏ giúp điều khiển việc duyệt qua từng bản ghi (record) trong một tập kết quả trả về từ một truy vấn.</a:t>
            </a:r>
            <a:endParaRPr sz="2400" dirty="0"/>
          </a:p>
        </p:txBody>
      </p:sp>
      <p:cxnSp>
        <p:nvCxnSpPr>
          <p:cNvPr id="195" name="Google Shape;195;p19"/>
          <p:cNvCxnSpPr/>
          <p:nvPr/>
        </p:nvCxnSpPr>
        <p:spPr>
          <a:xfrm rot="-16355">
            <a:off x="552742" y="4975574"/>
            <a:ext cx="4004207" cy="0"/>
          </a:xfrm>
          <a:prstGeom prst="straightConnector1">
            <a:avLst/>
          </a:prstGeom>
          <a:noFill/>
          <a:ln w="38100" cap="flat" cmpd="sng">
            <a:solidFill>
              <a:srgbClr val="FFFFFF"/>
            </a:solidFill>
            <a:prstDash val="solid"/>
            <a:round/>
            <a:headEnd type="none" w="sm" len="sm"/>
            <a:tailEnd type="none" w="sm" len="sm"/>
          </a:ln>
        </p:spPr>
      </p:cxnSp>
      <p:cxnSp>
        <p:nvCxnSpPr>
          <p:cNvPr id="196" name="Google Shape;196;p19"/>
          <p:cNvCxnSpPr/>
          <p:nvPr/>
        </p:nvCxnSpPr>
        <p:spPr>
          <a:xfrm rot="-16355">
            <a:off x="6285824" y="4946999"/>
            <a:ext cx="4004207"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par>
                                <p:cTn id="8" presetID="10" presetClass="entr" presetSubtype="0" fill="hold"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nodeType="with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500"/>
                                        <p:tgtEl>
                                          <p:spTgt spid="195"/>
                                        </p:tgtEl>
                                      </p:cBhvr>
                                    </p:animEffect>
                                  </p:childTnLst>
                                </p:cTn>
                              </p:par>
                              <p:par>
                                <p:cTn id="14" presetID="10" presetClass="entr" presetSubtype="0" fill="hold" nodeType="withEffect">
                                  <p:stCondLst>
                                    <p:cond delay="0"/>
                                  </p:stCondLst>
                                  <p:childTnLst>
                                    <p:set>
                                      <p:cBhvr>
                                        <p:cTn id="15" dur="1" fill="hold">
                                          <p:stCondLst>
                                            <p:cond delay="0"/>
                                          </p:stCondLst>
                                        </p:cTn>
                                        <p:tgtEl>
                                          <p:spTgt spid="196"/>
                                        </p:tgtEl>
                                        <p:attrNameLst>
                                          <p:attrName>style.visibility</p:attrName>
                                        </p:attrNameLst>
                                      </p:cBhvr>
                                      <p:to>
                                        <p:strVal val="visible"/>
                                      </p:to>
                                    </p:set>
                                    <p:animEffect transition="in" filter="fade">
                                      <p:cBhvr>
                                        <p:cTn id="16" dur="500"/>
                                        <p:tgtEl>
                                          <p:spTgt spid="196"/>
                                        </p:tgtEl>
                                      </p:cBhvr>
                                    </p:animEffect>
                                  </p:childTnLst>
                                </p:cTn>
                              </p:par>
                              <p:par>
                                <p:cTn id="17" presetID="10" presetClass="entr" presetSubtype="0" fill="hold" nodeType="with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fade">
                                      <p:cBhvr>
                                        <p:cTn id="19" dur="500"/>
                                        <p:tgtEl>
                                          <p:spTgt spid="193"/>
                                        </p:tgtEl>
                                      </p:cBhvr>
                                    </p:animEffect>
                                  </p:childTnLst>
                                </p:cTn>
                              </p:par>
                              <p:par>
                                <p:cTn id="20" presetID="42" presetClass="entr" presetSubtype="0" fill="hold" nodeType="with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fade">
                                      <p:cBhvr>
                                        <p:cTn id="22" dur="1000"/>
                                        <p:tgtEl>
                                          <p:spTgt spid="191"/>
                                        </p:tgtEl>
                                      </p:cBhvr>
                                    </p:animEffect>
                                    <p:anim calcmode="lin" valueType="num">
                                      <p:cBhvr>
                                        <p:cTn id="23" dur="1000" fill="hold"/>
                                        <p:tgtEl>
                                          <p:spTgt spid="191"/>
                                        </p:tgtEl>
                                        <p:attrNameLst>
                                          <p:attrName>ppt_x</p:attrName>
                                        </p:attrNameLst>
                                      </p:cBhvr>
                                      <p:tavLst>
                                        <p:tav tm="0">
                                          <p:val>
                                            <p:strVal val="#ppt_x"/>
                                          </p:val>
                                        </p:tav>
                                        <p:tav tm="100000">
                                          <p:val>
                                            <p:strVal val="#ppt_x"/>
                                          </p:val>
                                        </p:tav>
                                      </p:tavLst>
                                    </p:anim>
                                    <p:anim calcmode="lin" valueType="num">
                                      <p:cBhvr>
                                        <p:cTn id="24" dur="1000" fill="hold"/>
                                        <p:tgtEl>
                                          <p:spTgt spid="191"/>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500"/>
                                        <p:tgtEl>
                                          <p:spTgt spid="194"/>
                                        </p:tgtEl>
                                      </p:cBhvr>
                                    </p:animEffect>
                                  </p:childTnLst>
                                </p:cTn>
                              </p:par>
                              <p:par>
                                <p:cTn id="28" presetID="10" presetClass="entr" presetSubtype="0" fill="hold" nodeType="withEffect">
                                  <p:stCondLst>
                                    <p:cond delay="0"/>
                                  </p:stCondLst>
                                  <p:childTnLst>
                                    <p:set>
                                      <p:cBhvr>
                                        <p:cTn id="29" dur="1" fill="hold">
                                          <p:stCondLst>
                                            <p:cond delay="0"/>
                                          </p:stCondLst>
                                        </p:cTn>
                                        <p:tgtEl>
                                          <p:spTgt spid="187"/>
                                        </p:tgtEl>
                                        <p:attrNameLst>
                                          <p:attrName>style.visibility</p:attrName>
                                        </p:attrNameLst>
                                      </p:cBhvr>
                                      <p:to>
                                        <p:strVal val="visible"/>
                                      </p:to>
                                    </p:set>
                                    <p:animEffect transition="in" filter="fade">
                                      <p:cBhvr>
                                        <p:cTn id="30"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29"/>
          <p:cNvPicPr preferRelativeResize="0"/>
          <p:nvPr/>
        </p:nvPicPr>
        <p:blipFill>
          <a:blip r:embed="rId3"/>
          <a:srcRect l="29662" r="29662"/>
          <a:stretch/>
        </p:blipFill>
        <p:spPr>
          <a:xfrm>
            <a:off x="11593097" y="0"/>
            <a:ext cx="6694903" cy="10287000"/>
          </a:xfrm>
          <a:prstGeom prst="rect">
            <a:avLst/>
          </a:prstGeom>
          <a:noFill/>
          <a:ln>
            <a:noFill/>
          </a:ln>
        </p:spPr>
      </p:pic>
      <p:grpSp>
        <p:nvGrpSpPr>
          <p:cNvPr id="357" name="Google Shape;357;p29"/>
          <p:cNvGrpSpPr/>
          <p:nvPr/>
        </p:nvGrpSpPr>
        <p:grpSpPr>
          <a:xfrm>
            <a:off x="35095" y="4123765"/>
            <a:ext cx="11558001" cy="6288741"/>
            <a:chOff x="0" y="-47625"/>
            <a:chExt cx="3053326" cy="1488777"/>
          </a:xfrm>
        </p:grpSpPr>
        <p:sp>
          <p:nvSpPr>
            <p:cNvPr id="358" name="Google Shape;358;p29"/>
            <p:cNvSpPr/>
            <p:nvPr/>
          </p:nvSpPr>
          <p:spPr>
            <a:xfrm>
              <a:off x="0" y="0"/>
              <a:ext cx="3053326" cy="1441152"/>
            </a:xfrm>
            <a:custGeom>
              <a:avLst/>
              <a:gdLst/>
              <a:ahLst/>
              <a:cxnLst/>
              <a:rect l="l" t="t" r="r" b="b"/>
              <a:pathLst>
                <a:path w="3053326" h="1441152" extrusionOk="0">
                  <a:moveTo>
                    <a:pt x="0" y="0"/>
                  </a:moveTo>
                  <a:lnTo>
                    <a:pt x="3053326" y="0"/>
                  </a:lnTo>
                  <a:lnTo>
                    <a:pt x="3053326" y="1441152"/>
                  </a:lnTo>
                  <a:lnTo>
                    <a:pt x="0" y="1441152"/>
                  </a:lnTo>
                  <a:close/>
                </a:path>
              </a:pathLst>
            </a:custGeom>
            <a:solidFill>
              <a:srgbClr val="014E97"/>
            </a:solidFill>
            <a:ln>
              <a:noFill/>
            </a:ln>
          </p:spPr>
        </p:sp>
        <p:sp>
          <p:nvSpPr>
            <p:cNvPr id="359" name="Google Shape;359;p2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0" name="Google Shape;360;p29"/>
          <p:cNvSpPr txBox="1"/>
          <p:nvPr/>
        </p:nvSpPr>
        <p:spPr>
          <a:xfrm>
            <a:off x="514349" y="2052874"/>
            <a:ext cx="1198721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014E97"/>
                </a:solidFill>
                <a:latin typeface="Times New Roman" panose="02020603050405020304" pitchFamily="18" charset="0"/>
                <a:ea typeface="Libre Baskerville"/>
                <a:cs typeface="Times New Roman" panose="02020603050405020304" pitchFamily="18" charset="0"/>
                <a:sym typeface="Libre Baskerville"/>
              </a:rPr>
              <a:t>CÁC CHỨC NĂNG</a:t>
            </a:r>
            <a:endParaRPr dirty="0">
              <a:latin typeface="Times New Roman" panose="02020603050405020304" pitchFamily="18" charset="0"/>
              <a:cs typeface="Times New Roman" panose="02020603050405020304" pitchFamily="18" charset="0"/>
            </a:endParaRPr>
          </a:p>
        </p:txBody>
      </p:sp>
      <p:sp>
        <p:nvSpPr>
          <p:cNvPr id="361" name="Google Shape;361;p29"/>
          <p:cNvSpPr txBox="1"/>
          <p:nvPr/>
        </p:nvSpPr>
        <p:spPr>
          <a:xfrm>
            <a:off x="514350" y="5133975"/>
            <a:ext cx="4402665" cy="5429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1" i="0" u="none" strike="noStrike" cap="none" dirty="0">
                <a:solidFill>
                  <a:srgbClr val="FFFFFF"/>
                </a:solidFill>
                <a:latin typeface="Libre Baskerville"/>
                <a:ea typeface="Libre Baskerville"/>
                <a:cs typeface="Libre Baskerville"/>
                <a:sym typeface="Libre Baskerville"/>
              </a:rPr>
              <a:t>Service One</a:t>
            </a:r>
            <a:endParaRPr dirty="0"/>
          </a:p>
        </p:txBody>
      </p:sp>
      <p:sp>
        <p:nvSpPr>
          <p:cNvPr id="362" name="Google Shape;362;p29"/>
          <p:cNvSpPr txBox="1"/>
          <p:nvPr/>
        </p:nvSpPr>
        <p:spPr>
          <a:xfrm>
            <a:off x="6431950" y="5151014"/>
            <a:ext cx="4586928" cy="5429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1" i="0" u="none" strike="noStrike" cap="none" dirty="0">
                <a:solidFill>
                  <a:srgbClr val="FFFFFF"/>
                </a:solidFill>
                <a:latin typeface="Libre Baskerville"/>
                <a:ea typeface="Libre Baskerville"/>
                <a:cs typeface="Libre Baskerville"/>
                <a:sym typeface="Libre Baskerville"/>
              </a:rPr>
              <a:t>Service Two</a:t>
            </a:r>
            <a:endParaRPr dirty="0"/>
          </a:p>
        </p:txBody>
      </p:sp>
      <p:sp>
        <p:nvSpPr>
          <p:cNvPr id="363" name="Google Shape;363;p29"/>
          <p:cNvSpPr txBox="1"/>
          <p:nvPr/>
        </p:nvSpPr>
        <p:spPr>
          <a:xfrm>
            <a:off x="576578" y="7844927"/>
            <a:ext cx="4402665" cy="5429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1" i="0" u="none" strike="noStrike" cap="none" dirty="0">
                <a:solidFill>
                  <a:srgbClr val="FFFFFF"/>
                </a:solidFill>
                <a:latin typeface="Libre Baskerville"/>
                <a:ea typeface="Libre Baskerville"/>
                <a:cs typeface="Libre Baskerville"/>
                <a:sym typeface="Libre Baskerville"/>
              </a:rPr>
              <a:t>Service Three</a:t>
            </a:r>
            <a:endParaRPr dirty="0"/>
          </a:p>
        </p:txBody>
      </p:sp>
      <p:sp>
        <p:nvSpPr>
          <p:cNvPr id="364" name="Google Shape;364;p29"/>
          <p:cNvSpPr txBox="1"/>
          <p:nvPr/>
        </p:nvSpPr>
        <p:spPr>
          <a:xfrm>
            <a:off x="6626896" y="7867197"/>
            <a:ext cx="4586928" cy="5429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1" i="0" u="none" strike="noStrike" cap="none" dirty="0">
                <a:solidFill>
                  <a:srgbClr val="FFFFFF"/>
                </a:solidFill>
                <a:latin typeface="Libre Baskerville"/>
                <a:ea typeface="Libre Baskerville"/>
                <a:cs typeface="Libre Baskerville"/>
                <a:sym typeface="Libre Baskerville"/>
              </a:rPr>
              <a:t>Service Four</a:t>
            </a:r>
            <a:endParaRPr dirty="0"/>
          </a:p>
        </p:txBody>
      </p:sp>
      <p:sp>
        <p:nvSpPr>
          <p:cNvPr id="365" name="Google Shape;365;p29"/>
          <p:cNvSpPr txBox="1"/>
          <p:nvPr/>
        </p:nvSpPr>
        <p:spPr>
          <a:xfrm>
            <a:off x="514350" y="5934785"/>
            <a:ext cx="4527059" cy="861774"/>
          </a:xfrm>
          <a:prstGeom prst="rect">
            <a:avLst/>
          </a:prstGeom>
          <a:noFill/>
          <a:ln>
            <a:noFill/>
          </a:ln>
        </p:spPr>
        <p:txBody>
          <a:bodyPr spcFirstLastPara="1" wrap="square" lIns="0" tIns="0" rIns="0" bIns="0" anchor="t" anchorCtr="0">
            <a:spAutoFit/>
          </a:bodyPr>
          <a:lstStyle/>
          <a:p>
            <a:pPr lvl="0">
              <a:lnSpc>
                <a:spcPct val="140016"/>
              </a:lnSpc>
            </a:pPr>
            <a:r>
              <a:rPr lang="vi-VN" sz="2000" dirty="0">
                <a:solidFill>
                  <a:srgbClr val="FFFFFF"/>
                </a:solidFill>
                <a:latin typeface="Libre Franklin Light"/>
                <a:ea typeface="Libre Franklin Light"/>
                <a:cs typeface="Libre Franklin Light"/>
                <a:sym typeface="Libre Franklin Light"/>
              </a:rPr>
              <a:t>Cập nhật tổng tiền hóa đơn (CapNhat_TongTien_HoaDon) </a:t>
            </a:r>
            <a:endParaRPr sz="2000" dirty="0"/>
          </a:p>
        </p:txBody>
      </p:sp>
      <p:sp>
        <p:nvSpPr>
          <p:cNvPr id="366" name="Google Shape;366;p29"/>
          <p:cNvSpPr txBox="1"/>
          <p:nvPr/>
        </p:nvSpPr>
        <p:spPr>
          <a:xfrm>
            <a:off x="6115050" y="5951824"/>
            <a:ext cx="4903828" cy="861774"/>
          </a:xfrm>
          <a:prstGeom prst="rect">
            <a:avLst/>
          </a:prstGeom>
          <a:noFill/>
          <a:ln>
            <a:noFill/>
          </a:ln>
        </p:spPr>
        <p:txBody>
          <a:bodyPr spcFirstLastPara="1" wrap="square" lIns="0" tIns="0" rIns="0" bIns="0" anchor="t" anchorCtr="0">
            <a:spAutoFit/>
          </a:bodyPr>
          <a:lstStyle/>
          <a:p>
            <a:pPr lvl="0">
              <a:lnSpc>
                <a:spcPct val="140016"/>
              </a:lnSpc>
            </a:pPr>
            <a:r>
              <a:rPr lang="en-US" sz="2000" dirty="0" err="1">
                <a:solidFill>
                  <a:srgbClr val="FFFFFF"/>
                </a:solidFill>
                <a:latin typeface="Libre Franklin Light"/>
                <a:ea typeface="Libre Franklin Light"/>
                <a:cs typeface="Libre Franklin Light"/>
                <a:sym typeface="Libre Franklin Light"/>
              </a:rPr>
              <a:t>Cập</a:t>
            </a:r>
            <a:r>
              <a:rPr lang="en-US" sz="2000" dirty="0">
                <a:solidFill>
                  <a:srgbClr val="FFFFFF"/>
                </a:solidFill>
                <a:latin typeface="Libre Franklin Light"/>
                <a:ea typeface="Libre Franklin Light"/>
                <a:cs typeface="Libre Franklin Light"/>
                <a:sym typeface="Libre Franklin Light"/>
              </a:rPr>
              <a:t> </a:t>
            </a:r>
            <a:r>
              <a:rPr lang="en-US" sz="2000" dirty="0" err="1">
                <a:solidFill>
                  <a:srgbClr val="FFFFFF"/>
                </a:solidFill>
                <a:latin typeface="Libre Franklin Light"/>
                <a:ea typeface="Libre Franklin Light"/>
                <a:cs typeface="Libre Franklin Light"/>
                <a:sym typeface="Libre Franklin Light"/>
              </a:rPr>
              <a:t>nhật</a:t>
            </a:r>
            <a:r>
              <a:rPr lang="en-US" sz="2000" dirty="0">
                <a:solidFill>
                  <a:srgbClr val="FFFFFF"/>
                </a:solidFill>
                <a:latin typeface="Libre Franklin Light"/>
                <a:ea typeface="Libre Franklin Light"/>
                <a:cs typeface="Libre Franklin Light"/>
                <a:sym typeface="Libre Franklin Light"/>
              </a:rPr>
              <a:t> </a:t>
            </a:r>
            <a:r>
              <a:rPr lang="en-US" sz="2000" dirty="0" err="1">
                <a:solidFill>
                  <a:srgbClr val="FFFFFF"/>
                </a:solidFill>
                <a:latin typeface="Libre Franklin Light"/>
                <a:ea typeface="Libre Franklin Light"/>
                <a:cs typeface="Libre Franklin Light"/>
                <a:sym typeface="Libre Franklin Light"/>
              </a:rPr>
              <a:t>tổng</a:t>
            </a:r>
            <a:r>
              <a:rPr lang="en-US" sz="2000" dirty="0">
                <a:solidFill>
                  <a:srgbClr val="FFFFFF"/>
                </a:solidFill>
                <a:latin typeface="Libre Franklin Light"/>
                <a:ea typeface="Libre Franklin Light"/>
                <a:cs typeface="Libre Franklin Light"/>
                <a:sym typeface="Libre Franklin Light"/>
              </a:rPr>
              <a:t> </a:t>
            </a:r>
            <a:r>
              <a:rPr lang="en-US" sz="2000" dirty="0" err="1">
                <a:solidFill>
                  <a:srgbClr val="FFFFFF"/>
                </a:solidFill>
                <a:latin typeface="Libre Franklin Light"/>
                <a:ea typeface="Libre Franklin Light"/>
                <a:cs typeface="Libre Franklin Light"/>
                <a:sym typeface="Libre Franklin Light"/>
              </a:rPr>
              <a:t>tiền</a:t>
            </a:r>
            <a:r>
              <a:rPr lang="en-US" sz="2000" dirty="0">
                <a:solidFill>
                  <a:srgbClr val="FFFFFF"/>
                </a:solidFill>
                <a:latin typeface="Libre Franklin Light"/>
                <a:ea typeface="Libre Franklin Light"/>
                <a:cs typeface="Libre Franklin Light"/>
                <a:sym typeface="Libre Franklin Light"/>
              </a:rPr>
              <a:t> </a:t>
            </a:r>
            <a:r>
              <a:rPr lang="en-US" sz="2000" dirty="0" err="1">
                <a:solidFill>
                  <a:srgbClr val="FFFFFF"/>
                </a:solidFill>
                <a:latin typeface="Libre Franklin Light"/>
                <a:ea typeface="Libre Franklin Light"/>
                <a:cs typeface="Libre Franklin Light"/>
                <a:sym typeface="Libre Franklin Light"/>
              </a:rPr>
              <a:t>nhập</a:t>
            </a:r>
            <a:r>
              <a:rPr lang="en-US" sz="2000" dirty="0">
                <a:solidFill>
                  <a:srgbClr val="FFFFFF"/>
                </a:solidFill>
                <a:latin typeface="Libre Franklin Light"/>
                <a:ea typeface="Libre Franklin Light"/>
                <a:cs typeface="Libre Franklin Light"/>
                <a:sym typeface="Libre Franklin Light"/>
              </a:rPr>
              <a:t> </a:t>
            </a:r>
            <a:r>
              <a:rPr lang="en-US" sz="2000" dirty="0" err="1">
                <a:solidFill>
                  <a:srgbClr val="FFFFFF"/>
                </a:solidFill>
                <a:latin typeface="Libre Franklin Light"/>
                <a:ea typeface="Libre Franklin Light"/>
                <a:cs typeface="Libre Franklin Light"/>
                <a:sym typeface="Libre Franklin Light"/>
              </a:rPr>
              <a:t>hàng</a:t>
            </a:r>
            <a:r>
              <a:rPr lang="en-US" sz="2000" dirty="0">
                <a:solidFill>
                  <a:srgbClr val="FFFFFF"/>
                </a:solidFill>
                <a:latin typeface="Libre Franklin Light"/>
                <a:ea typeface="Libre Franklin Light"/>
                <a:cs typeface="Libre Franklin Light"/>
                <a:sym typeface="Libre Franklin Light"/>
              </a:rPr>
              <a:t> (</a:t>
            </a:r>
            <a:r>
              <a:rPr lang="en-US" sz="2000" dirty="0" err="1">
                <a:solidFill>
                  <a:srgbClr val="FFFFFF"/>
                </a:solidFill>
                <a:latin typeface="Libre Franklin Light"/>
                <a:ea typeface="Libre Franklin Light"/>
                <a:cs typeface="Libre Franklin Light"/>
                <a:sym typeface="Libre Franklin Light"/>
              </a:rPr>
              <a:t>CapNhat_TongTien_NhapHang</a:t>
            </a:r>
            <a:r>
              <a:rPr lang="en-US" sz="2000" dirty="0">
                <a:solidFill>
                  <a:srgbClr val="FFFFFF"/>
                </a:solidFill>
                <a:latin typeface="Libre Franklin Light"/>
                <a:ea typeface="Libre Franklin Light"/>
                <a:cs typeface="Libre Franklin Light"/>
                <a:sym typeface="Libre Franklin Light"/>
              </a:rPr>
              <a:t>)</a:t>
            </a:r>
            <a:endParaRPr sz="2000" dirty="0"/>
          </a:p>
        </p:txBody>
      </p:sp>
      <p:sp>
        <p:nvSpPr>
          <p:cNvPr id="367" name="Google Shape;367;p29"/>
          <p:cNvSpPr txBox="1"/>
          <p:nvPr/>
        </p:nvSpPr>
        <p:spPr>
          <a:xfrm>
            <a:off x="400050" y="8728868"/>
            <a:ext cx="5736047" cy="861774"/>
          </a:xfrm>
          <a:prstGeom prst="rect">
            <a:avLst/>
          </a:prstGeom>
          <a:noFill/>
          <a:ln>
            <a:noFill/>
          </a:ln>
        </p:spPr>
        <p:txBody>
          <a:bodyPr spcFirstLastPara="1" wrap="square" lIns="0" tIns="0" rIns="0" bIns="0" anchor="t" anchorCtr="0">
            <a:spAutoFit/>
          </a:bodyPr>
          <a:lstStyle/>
          <a:p>
            <a:pPr lvl="0">
              <a:lnSpc>
                <a:spcPct val="140016"/>
              </a:lnSpc>
            </a:pPr>
            <a:r>
              <a:rPr lang="vi-VN" sz="2000" dirty="0">
                <a:solidFill>
                  <a:srgbClr val="FFFFFF"/>
                </a:solidFill>
                <a:latin typeface="Libre Franklin Light"/>
                <a:ea typeface="Libre Franklin Light"/>
                <a:cs typeface="Libre Franklin Light"/>
                <a:sym typeface="Libre Franklin Light"/>
              </a:rPr>
              <a:t>Cập nhật tổng số lượng nguyên liệu (CapNhat_TongSoLuong_NguyenLieu) </a:t>
            </a:r>
            <a:endParaRPr sz="2000" dirty="0"/>
          </a:p>
        </p:txBody>
      </p:sp>
      <p:sp>
        <p:nvSpPr>
          <p:cNvPr id="368" name="Google Shape;368;p29"/>
          <p:cNvSpPr txBox="1"/>
          <p:nvPr/>
        </p:nvSpPr>
        <p:spPr>
          <a:xfrm>
            <a:off x="5703057" y="8479468"/>
            <a:ext cx="6044713" cy="1831079"/>
          </a:xfrm>
          <a:prstGeom prst="rect">
            <a:avLst/>
          </a:prstGeom>
          <a:noFill/>
          <a:ln>
            <a:noFill/>
          </a:ln>
        </p:spPr>
        <p:txBody>
          <a:bodyPr spcFirstLastPara="1" wrap="square" lIns="0" tIns="0" rIns="0" bIns="0" anchor="t" anchorCtr="0">
            <a:spAutoFit/>
          </a:bodyPr>
          <a:lstStyle/>
          <a:p>
            <a:pPr lvl="0">
              <a:lnSpc>
                <a:spcPct val="140016"/>
              </a:lnSpc>
            </a:pPr>
            <a:r>
              <a:rPr lang="vi-VN" sz="2000" dirty="0">
                <a:solidFill>
                  <a:srgbClr val="FFFFFF"/>
                </a:solidFill>
                <a:latin typeface="Libre Franklin Light"/>
                <a:ea typeface="Libre Franklin Light"/>
                <a:cs typeface="Libre Franklin Light"/>
                <a:sym typeface="Libre Franklin Light"/>
              </a:rPr>
              <a:t>Cập nhật tổng số lượng nguyên liệu khi khách mua hàng 		</a:t>
            </a:r>
          </a:p>
          <a:p>
            <a:pPr lvl="0">
              <a:lnSpc>
                <a:spcPct val="140016"/>
              </a:lnSpc>
            </a:pPr>
            <a:r>
              <a:rPr lang="vi-VN" sz="2000" dirty="0">
                <a:solidFill>
                  <a:srgbClr val="FFFFFF"/>
                </a:solidFill>
                <a:latin typeface="Libre Franklin Light"/>
                <a:ea typeface="Libre Franklin Light"/>
                <a:cs typeface="Libre Franklin Light"/>
                <a:sym typeface="Libre Franklin Light"/>
              </a:rPr>
              <a:t>(CapNhat_TongSoLuong_NguyenLieu_KhiKhachHangMua)</a:t>
            </a:r>
            <a:r>
              <a:rPr lang="vi-VN" sz="2499" dirty="0">
                <a:solidFill>
                  <a:srgbClr val="FFFFFF"/>
                </a:solidFill>
                <a:latin typeface="Libre Franklin Light"/>
                <a:ea typeface="Libre Franklin Light"/>
                <a:cs typeface="Libre Franklin Light"/>
                <a:sym typeface="Libre Franklin Light"/>
              </a:rPr>
              <a:t>	</a:t>
            </a:r>
          </a:p>
        </p:txBody>
      </p:sp>
      <p:cxnSp>
        <p:nvCxnSpPr>
          <p:cNvPr id="369" name="Google Shape;369;p29"/>
          <p:cNvCxnSpPr>
            <a:cxnSpLocks/>
          </p:cNvCxnSpPr>
          <p:nvPr/>
        </p:nvCxnSpPr>
        <p:spPr>
          <a:xfrm>
            <a:off x="6136097" y="7541537"/>
            <a:ext cx="4698454" cy="9524"/>
          </a:xfrm>
          <a:prstGeom prst="straightConnector1">
            <a:avLst/>
          </a:prstGeom>
          <a:noFill/>
          <a:ln w="38100" cap="flat" cmpd="sng">
            <a:solidFill>
              <a:srgbClr val="FFFFFF"/>
            </a:solidFill>
            <a:prstDash val="solid"/>
            <a:round/>
            <a:headEnd type="none" w="sm" len="sm"/>
            <a:tailEnd type="none" w="sm" len="sm"/>
          </a:ln>
        </p:spPr>
      </p:cxnSp>
      <p:cxnSp>
        <p:nvCxnSpPr>
          <p:cNvPr id="370" name="Google Shape;370;p29"/>
          <p:cNvCxnSpPr/>
          <p:nvPr/>
        </p:nvCxnSpPr>
        <p:spPr>
          <a:xfrm rot="14874">
            <a:off x="576558" y="7532012"/>
            <a:ext cx="4402643"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61"/>
                                        </p:tgtEl>
                                        <p:attrNameLst>
                                          <p:attrName>style.visibility</p:attrName>
                                        </p:attrNameLst>
                                      </p:cBhvr>
                                      <p:to>
                                        <p:strVal val="visible"/>
                                      </p:to>
                                    </p:set>
                                    <p:animEffect transition="in" filter="fade">
                                      <p:cBhvr>
                                        <p:cTn id="12" dur="1000"/>
                                        <p:tgtEl>
                                          <p:spTgt spid="361"/>
                                        </p:tgtEl>
                                      </p:cBhvr>
                                    </p:animEffect>
                                    <p:anim calcmode="lin" valueType="num">
                                      <p:cBhvr>
                                        <p:cTn id="13" dur="1000" fill="hold"/>
                                        <p:tgtEl>
                                          <p:spTgt spid="361"/>
                                        </p:tgtEl>
                                        <p:attrNameLst>
                                          <p:attrName>ppt_x</p:attrName>
                                        </p:attrNameLst>
                                      </p:cBhvr>
                                      <p:tavLst>
                                        <p:tav tm="0">
                                          <p:val>
                                            <p:strVal val="#ppt_x"/>
                                          </p:val>
                                        </p:tav>
                                        <p:tav tm="100000">
                                          <p:val>
                                            <p:strVal val="#ppt_x"/>
                                          </p:val>
                                        </p:tav>
                                      </p:tavLst>
                                    </p:anim>
                                    <p:anim calcmode="lin" valueType="num">
                                      <p:cBhvr>
                                        <p:cTn id="14" dur="1000" fill="hold"/>
                                        <p:tgtEl>
                                          <p:spTgt spid="3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anim calcmode="lin" valueType="num">
                                      <p:cBhvr>
                                        <p:cTn id="20" dur="1000" fill="hold"/>
                                        <p:tgtEl>
                                          <p:spTgt spid="365"/>
                                        </p:tgtEl>
                                        <p:attrNameLst>
                                          <p:attrName>ppt_x</p:attrName>
                                        </p:attrNameLst>
                                      </p:cBhvr>
                                      <p:tavLst>
                                        <p:tav tm="0">
                                          <p:val>
                                            <p:strVal val="#ppt_x"/>
                                          </p:val>
                                        </p:tav>
                                        <p:tav tm="100000">
                                          <p:val>
                                            <p:strVal val="#ppt_x"/>
                                          </p:val>
                                        </p:tav>
                                      </p:tavLst>
                                    </p:anim>
                                    <p:anim calcmode="lin" valueType="num">
                                      <p:cBhvr>
                                        <p:cTn id="21" dur="1000" fill="hold"/>
                                        <p:tgtEl>
                                          <p:spTgt spid="36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62"/>
                                        </p:tgtEl>
                                        <p:attrNameLst>
                                          <p:attrName>style.visibility</p:attrName>
                                        </p:attrNameLst>
                                      </p:cBhvr>
                                      <p:to>
                                        <p:strVal val="visible"/>
                                      </p:to>
                                    </p:set>
                                    <p:animEffect transition="in" filter="fade">
                                      <p:cBhvr>
                                        <p:cTn id="26" dur="1000"/>
                                        <p:tgtEl>
                                          <p:spTgt spid="362"/>
                                        </p:tgtEl>
                                      </p:cBhvr>
                                    </p:animEffect>
                                    <p:anim calcmode="lin" valueType="num">
                                      <p:cBhvr>
                                        <p:cTn id="27" dur="1000" fill="hold"/>
                                        <p:tgtEl>
                                          <p:spTgt spid="362"/>
                                        </p:tgtEl>
                                        <p:attrNameLst>
                                          <p:attrName>ppt_x</p:attrName>
                                        </p:attrNameLst>
                                      </p:cBhvr>
                                      <p:tavLst>
                                        <p:tav tm="0">
                                          <p:val>
                                            <p:strVal val="#ppt_x"/>
                                          </p:val>
                                        </p:tav>
                                        <p:tav tm="100000">
                                          <p:val>
                                            <p:strVal val="#ppt_x"/>
                                          </p:val>
                                        </p:tav>
                                      </p:tavLst>
                                    </p:anim>
                                    <p:anim calcmode="lin" valueType="num">
                                      <p:cBhvr>
                                        <p:cTn id="28" dur="1000" fill="hold"/>
                                        <p:tgtEl>
                                          <p:spTgt spid="36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66"/>
                                        </p:tgtEl>
                                        <p:attrNameLst>
                                          <p:attrName>style.visibility</p:attrName>
                                        </p:attrNameLst>
                                      </p:cBhvr>
                                      <p:to>
                                        <p:strVal val="visible"/>
                                      </p:to>
                                    </p:set>
                                    <p:animEffect transition="in" filter="fade">
                                      <p:cBhvr>
                                        <p:cTn id="33" dur="1000"/>
                                        <p:tgtEl>
                                          <p:spTgt spid="366"/>
                                        </p:tgtEl>
                                      </p:cBhvr>
                                    </p:animEffect>
                                    <p:anim calcmode="lin" valueType="num">
                                      <p:cBhvr>
                                        <p:cTn id="34" dur="1000" fill="hold"/>
                                        <p:tgtEl>
                                          <p:spTgt spid="366"/>
                                        </p:tgtEl>
                                        <p:attrNameLst>
                                          <p:attrName>ppt_x</p:attrName>
                                        </p:attrNameLst>
                                      </p:cBhvr>
                                      <p:tavLst>
                                        <p:tav tm="0">
                                          <p:val>
                                            <p:strVal val="#ppt_x"/>
                                          </p:val>
                                        </p:tav>
                                        <p:tav tm="100000">
                                          <p:val>
                                            <p:strVal val="#ppt_x"/>
                                          </p:val>
                                        </p:tav>
                                      </p:tavLst>
                                    </p:anim>
                                    <p:anim calcmode="lin" valueType="num">
                                      <p:cBhvr>
                                        <p:cTn id="35" dur="1000" fill="hold"/>
                                        <p:tgtEl>
                                          <p:spTgt spid="36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70"/>
                                        </p:tgtEl>
                                        <p:attrNameLst>
                                          <p:attrName>style.visibility</p:attrName>
                                        </p:attrNameLst>
                                      </p:cBhvr>
                                      <p:to>
                                        <p:strVal val="visible"/>
                                      </p:to>
                                    </p:set>
                                    <p:animEffect transition="in" filter="fade">
                                      <p:cBhvr>
                                        <p:cTn id="40" dur="1000"/>
                                        <p:tgtEl>
                                          <p:spTgt spid="370"/>
                                        </p:tgtEl>
                                      </p:cBhvr>
                                    </p:animEffect>
                                    <p:anim calcmode="lin" valueType="num">
                                      <p:cBhvr>
                                        <p:cTn id="41" dur="1000" fill="hold"/>
                                        <p:tgtEl>
                                          <p:spTgt spid="370"/>
                                        </p:tgtEl>
                                        <p:attrNameLst>
                                          <p:attrName>ppt_x</p:attrName>
                                        </p:attrNameLst>
                                      </p:cBhvr>
                                      <p:tavLst>
                                        <p:tav tm="0">
                                          <p:val>
                                            <p:strVal val="#ppt_x"/>
                                          </p:val>
                                        </p:tav>
                                        <p:tav tm="100000">
                                          <p:val>
                                            <p:strVal val="#ppt_x"/>
                                          </p:val>
                                        </p:tav>
                                      </p:tavLst>
                                    </p:anim>
                                    <p:anim calcmode="lin" valueType="num">
                                      <p:cBhvr>
                                        <p:cTn id="42" dur="1000" fill="hold"/>
                                        <p:tgtEl>
                                          <p:spTgt spid="37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1000"/>
                                        <p:tgtEl>
                                          <p:spTgt spid="363"/>
                                        </p:tgtEl>
                                      </p:cBhvr>
                                    </p:animEffect>
                                    <p:anim calcmode="lin" valueType="num">
                                      <p:cBhvr>
                                        <p:cTn id="48" dur="1000" fill="hold"/>
                                        <p:tgtEl>
                                          <p:spTgt spid="363"/>
                                        </p:tgtEl>
                                        <p:attrNameLst>
                                          <p:attrName>ppt_x</p:attrName>
                                        </p:attrNameLst>
                                      </p:cBhvr>
                                      <p:tavLst>
                                        <p:tav tm="0">
                                          <p:val>
                                            <p:strVal val="#ppt_x"/>
                                          </p:val>
                                        </p:tav>
                                        <p:tav tm="100000">
                                          <p:val>
                                            <p:strVal val="#ppt_x"/>
                                          </p:val>
                                        </p:tav>
                                      </p:tavLst>
                                    </p:anim>
                                    <p:anim calcmode="lin" valueType="num">
                                      <p:cBhvr>
                                        <p:cTn id="49" dur="1000" fill="hold"/>
                                        <p:tgtEl>
                                          <p:spTgt spid="36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67"/>
                                        </p:tgtEl>
                                        <p:attrNameLst>
                                          <p:attrName>style.visibility</p:attrName>
                                        </p:attrNameLst>
                                      </p:cBhvr>
                                      <p:to>
                                        <p:strVal val="visible"/>
                                      </p:to>
                                    </p:set>
                                    <p:animEffect transition="in" filter="fade">
                                      <p:cBhvr>
                                        <p:cTn id="54" dur="1000"/>
                                        <p:tgtEl>
                                          <p:spTgt spid="367"/>
                                        </p:tgtEl>
                                      </p:cBhvr>
                                    </p:animEffect>
                                    <p:anim calcmode="lin" valueType="num">
                                      <p:cBhvr>
                                        <p:cTn id="55" dur="1000" fill="hold"/>
                                        <p:tgtEl>
                                          <p:spTgt spid="367"/>
                                        </p:tgtEl>
                                        <p:attrNameLst>
                                          <p:attrName>ppt_x</p:attrName>
                                        </p:attrNameLst>
                                      </p:cBhvr>
                                      <p:tavLst>
                                        <p:tav tm="0">
                                          <p:val>
                                            <p:strVal val="#ppt_x"/>
                                          </p:val>
                                        </p:tav>
                                        <p:tav tm="100000">
                                          <p:val>
                                            <p:strVal val="#ppt_x"/>
                                          </p:val>
                                        </p:tav>
                                      </p:tavLst>
                                    </p:anim>
                                    <p:anim calcmode="lin" valueType="num">
                                      <p:cBhvr>
                                        <p:cTn id="56" dur="1000" fill="hold"/>
                                        <p:tgtEl>
                                          <p:spTgt spid="36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69"/>
                                        </p:tgtEl>
                                        <p:attrNameLst>
                                          <p:attrName>style.visibility</p:attrName>
                                        </p:attrNameLst>
                                      </p:cBhvr>
                                      <p:to>
                                        <p:strVal val="visible"/>
                                      </p:to>
                                    </p:set>
                                    <p:animEffect transition="in" filter="fade">
                                      <p:cBhvr>
                                        <p:cTn id="61" dur="1000"/>
                                        <p:tgtEl>
                                          <p:spTgt spid="369"/>
                                        </p:tgtEl>
                                      </p:cBhvr>
                                    </p:animEffect>
                                    <p:anim calcmode="lin" valueType="num">
                                      <p:cBhvr>
                                        <p:cTn id="62" dur="1000" fill="hold"/>
                                        <p:tgtEl>
                                          <p:spTgt spid="369"/>
                                        </p:tgtEl>
                                        <p:attrNameLst>
                                          <p:attrName>ppt_x</p:attrName>
                                        </p:attrNameLst>
                                      </p:cBhvr>
                                      <p:tavLst>
                                        <p:tav tm="0">
                                          <p:val>
                                            <p:strVal val="#ppt_x"/>
                                          </p:val>
                                        </p:tav>
                                        <p:tav tm="100000">
                                          <p:val>
                                            <p:strVal val="#ppt_x"/>
                                          </p:val>
                                        </p:tav>
                                      </p:tavLst>
                                    </p:anim>
                                    <p:anim calcmode="lin" valueType="num">
                                      <p:cBhvr>
                                        <p:cTn id="63" dur="1000" fill="hold"/>
                                        <p:tgtEl>
                                          <p:spTgt spid="36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64"/>
                                        </p:tgtEl>
                                        <p:attrNameLst>
                                          <p:attrName>style.visibility</p:attrName>
                                        </p:attrNameLst>
                                      </p:cBhvr>
                                      <p:to>
                                        <p:strVal val="visible"/>
                                      </p:to>
                                    </p:set>
                                    <p:animEffect transition="in" filter="fade">
                                      <p:cBhvr>
                                        <p:cTn id="68" dur="1000"/>
                                        <p:tgtEl>
                                          <p:spTgt spid="364"/>
                                        </p:tgtEl>
                                      </p:cBhvr>
                                    </p:animEffect>
                                    <p:anim calcmode="lin" valueType="num">
                                      <p:cBhvr>
                                        <p:cTn id="69" dur="1000" fill="hold"/>
                                        <p:tgtEl>
                                          <p:spTgt spid="364"/>
                                        </p:tgtEl>
                                        <p:attrNameLst>
                                          <p:attrName>ppt_x</p:attrName>
                                        </p:attrNameLst>
                                      </p:cBhvr>
                                      <p:tavLst>
                                        <p:tav tm="0">
                                          <p:val>
                                            <p:strVal val="#ppt_x"/>
                                          </p:val>
                                        </p:tav>
                                        <p:tav tm="100000">
                                          <p:val>
                                            <p:strVal val="#ppt_x"/>
                                          </p:val>
                                        </p:tav>
                                      </p:tavLst>
                                    </p:anim>
                                    <p:anim calcmode="lin" valueType="num">
                                      <p:cBhvr>
                                        <p:cTn id="70" dur="1000" fill="hold"/>
                                        <p:tgtEl>
                                          <p:spTgt spid="36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68"/>
                                        </p:tgtEl>
                                        <p:attrNameLst>
                                          <p:attrName>style.visibility</p:attrName>
                                        </p:attrNameLst>
                                      </p:cBhvr>
                                      <p:to>
                                        <p:strVal val="visible"/>
                                      </p:to>
                                    </p:set>
                                    <p:animEffect transition="in" filter="fade">
                                      <p:cBhvr>
                                        <p:cTn id="75" dur="1000"/>
                                        <p:tgtEl>
                                          <p:spTgt spid="368"/>
                                        </p:tgtEl>
                                      </p:cBhvr>
                                    </p:animEffect>
                                    <p:anim calcmode="lin" valueType="num">
                                      <p:cBhvr>
                                        <p:cTn id="76" dur="1000" fill="hold"/>
                                        <p:tgtEl>
                                          <p:spTgt spid="368"/>
                                        </p:tgtEl>
                                        <p:attrNameLst>
                                          <p:attrName>ppt_x</p:attrName>
                                        </p:attrNameLst>
                                      </p:cBhvr>
                                      <p:tavLst>
                                        <p:tav tm="0">
                                          <p:val>
                                            <p:strVal val="#ppt_x"/>
                                          </p:val>
                                        </p:tav>
                                        <p:tav tm="100000">
                                          <p:val>
                                            <p:strVal val="#ppt_x"/>
                                          </p:val>
                                        </p:tav>
                                      </p:tavLst>
                                    </p:anim>
                                    <p:anim calcmode="lin" valueType="num">
                                      <p:cBhvr>
                                        <p:cTn id="77" dur="1000" fill="hold"/>
                                        <p:tgtEl>
                                          <p:spTgt spid="3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364" grpId="0"/>
      <p:bldP spid="365" grpId="0"/>
      <p:bldP spid="366" grpId="0"/>
      <p:bldP spid="367" grpId="0"/>
      <p:bldP spid="3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8944031" y="741978"/>
            <a:ext cx="9197550" cy="923330"/>
          </a:xfrm>
          <a:prstGeom prst="rect">
            <a:avLst/>
          </a:prstGeom>
          <a:noFill/>
          <a:ln>
            <a:noFill/>
          </a:ln>
        </p:spPr>
        <p:txBody>
          <a:bodyPr spcFirstLastPara="1" wrap="square" lIns="0" tIns="0" rIns="0" bIns="0" anchor="t" anchorCtr="0">
            <a:spAutoFit/>
          </a:bodyPr>
          <a:lstStyle/>
          <a:p>
            <a:pPr lvl="0">
              <a:lnSpc>
                <a:spcPct val="120000"/>
              </a:lnSpc>
            </a:pPr>
            <a:r>
              <a:rPr lang="en-US" sz="5000" dirty="0" err="1">
                <a:solidFill>
                  <a:srgbClr val="014E97"/>
                </a:solidFill>
                <a:latin typeface="Libre Baskerville"/>
                <a:sym typeface="Libre Baskerville"/>
              </a:rPr>
              <a:t>Cập</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nhập</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tổng</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tiền</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hóa</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đơn</a:t>
            </a:r>
            <a:endParaRPr sz="5000" dirty="0">
              <a:solidFill>
                <a:schemeClr val="bg2"/>
              </a:solidFill>
            </a:endParaRPr>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pic>
        <p:nvPicPr>
          <p:cNvPr id="2" name="Picture 1">
            <a:extLst>
              <a:ext uri="{FF2B5EF4-FFF2-40B4-BE49-F238E27FC236}">
                <a16:creationId xmlns:a16="http://schemas.microsoft.com/office/drawing/2014/main" id="{2719B213-21D8-A97D-13C7-9746B31F44FA}"/>
              </a:ext>
            </a:extLst>
          </p:cNvPr>
          <p:cNvPicPr>
            <a:picLocks noChangeAspect="1"/>
          </p:cNvPicPr>
          <p:nvPr/>
        </p:nvPicPr>
        <p:blipFill>
          <a:blip r:embed="rId3"/>
          <a:stretch>
            <a:fillRect/>
          </a:stretch>
        </p:blipFill>
        <p:spPr>
          <a:xfrm>
            <a:off x="9117833" y="1716855"/>
            <a:ext cx="8612719" cy="4086226"/>
          </a:xfrm>
          <a:prstGeom prst="rect">
            <a:avLst/>
          </a:prstGeom>
        </p:spPr>
      </p:pic>
      <p:pic>
        <p:nvPicPr>
          <p:cNvPr id="4" name="Picture 3">
            <a:extLst>
              <a:ext uri="{FF2B5EF4-FFF2-40B4-BE49-F238E27FC236}">
                <a16:creationId xmlns:a16="http://schemas.microsoft.com/office/drawing/2014/main" id="{A5B2A0A0-CE9E-41FE-B960-39A82B02DE4D}"/>
              </a:ext>
            </a:extLst>
          </p:cNvPr>
          <p:cNvPicPr>
            <a:picLocks noChangeAspect="1"/>
          </p:cNvPicPr>
          <p:nvPr/>
        </p:nvPicPr>
        <p:blipFill>
          <a:blip r:embed="rId4"/>
          <a:stretch>
            <a:fillRect/>
          </a:stretch>
        </p:blipFill>
        <p:spPr>
          <a:xfrm>
            <a:off x="8544094" y="5854628"/>
            <a:ext cx="8732212" cy="4086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86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9144000" y="1197020"/>
            <a:ext cx="8960324" cy="1846659"/>
          </a:xfrm>
          <a:prstGeom prst="rect">
            <a:avLst/>
          </a:prstGeom>
          <a:noFill/>
          <a:ln>
            <a:noFill/>
          </a:ln>
        </p:spPr>
        <p:txBody>
          <a:bodyPr spcFirstLastPara="1" wrap="square" lIns="0" tIns="0" rIns="0" bIns="0" anchor="t" anchorCtr="0">
            <a:spAutoFit/>
          </a:bodyPr>
          <a:lstStyle/>
          <a:p>
            <a:pPr lvl="0" algn="ctr">
              <a:lnSpc>
                <a:spcPct val="120000"/>
              </a:lnSpc>
            </a:pPr>
            <a:r>
              <a:rPr lang="en-US" sz="5000" dirty="0" err="1">
                <a:solidFill>
                  <a:srgbClr val="014E97"/>
                </a:solidFill>
                <a:latin typeface="Libre Baskerville"/>
                <a:sym typeface="Libre Baskerville"/>
              </a:rPr>
              <a:t>Cập</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nhập</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tổng</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tiền</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nhập</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hàng</a:t>
            </a:r>
            <a:endParaRPr sz="5000" dirty="0">
              <a:solidFill>
                <a:schemeClr val="bg2"/>
              </a:solidFill>
            </a:endParaRPr>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pic>
        <p:nvPicPr>
          <p:cNvPr id="3" name="Picture 2">
            <a:extLst>
              <a:ext uri="{FF2B5EF4-FFF2-40B4-BE49-F238E27FC236}">
                <a16:creationId xmlns:a16="http://schemas.microsoft.com/office/drawing/2014/main" id="{75A54CA4-B93E-F4E1-3E3E-8849FFB10922}"/>
              </a:ext>
            </a:extLst>
          </p:cNvPr>
          <p:cNvPicPr>
            <a:picLocks noChangeAspect="1"/>
          </p:cNvPicPr>
          <p:nvPr/>
        </p:nvPicPr>
        <p:blipFill>
          <a:blip r:embed="rId3"/>
          <a:stretch>
            <a:fillRect/>
          </a:stretch>
        </p:blipFill>
        <p:spPr>
          <a:xfrm>
            <a:off x="9286875" y="3544579"/>
            <a:ext cx="8713955" cy="2256146"/>
          </a:xfrm>
          <a:prstGeom prst="rect">
            <a:avLst/>
          </a:prstGeom>
        </p:spPr>
      </p:pic>
      <p:pic>
        <p:nvPicPr>
          <p:cNvPr id="4" name="Picture 3">
            <a:extLst>
              <a:ext uri="{FF2B5EF4-FFF2-40B4-BE49-F238E27FC236}">
                <a16:creationId xmlns:a16="http://schemas.microsoft.com/office/drawing/2014/main" id="{1C4FB7E6-5C47-120C-2C2A-4E5410148658}"/>
              </a:ext>
            </a:extLst>
          </p:cNvPr>
          <p:cNvPicPr>
            <a:picLocks noChangeAspect="1"/>
          </p:cNvPicPr>
          <p:nvPr/>
        </p:nvPicPr>
        <p:blipFill>
          <a:blip r:embed="rId4"/>
          <a:stretch>
            <a:fillRect/>
          </a:stretch>
        </p:blipFill>
        <p:spPr>
          <a:xfrm>
            <a:off x="9041678" y="6476205"/>
            <a:ext cx="9164967" cy="2613775"/>
          </a:xfrm>
          <a:prstGeom prst="rect">
            <a:avLst/>
          </a:prstGeom>
        </p:spPr>
      </p:pic>
    </p:spTree>
    <p:extLst>
      <p:ext uri="{BB962C8B-B14F-4D97-AF65-F5344CB8AC3E}">
        <p14:creationId xmlns:p14="http://schemas.microsoft.com/office/powerpoint/2010/main" val="356324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8131896" y="454658"/>
            <a:ext cx="10074749" cy="2769989"/>
          </a:xfrm>
          <a:prstGeom prst="rect">
            <a:avLst/>
          </a:prstGeom>
          <a:noFill/>
          <a:ln>
            <a:noFill/>
          </a:ln>
        </p:spPr>
        <p:txBody>
          <a:bodyPr spcFirstLastPara="1" wrap="square" lIns="0" tIns="0" rIns="0" bIns="0" anchor="t" anchorCtr="0">
            <a:spAutoFit/>
          </a:bodyPr>
          <a:lstStyle/>
          <a:p>
            <a:pPr lvl="0" algn="ctr">
              <a:lnSpc>
                <a:spcPct val="120000"/>
              </a:lnSpc>
            </a:pPr>
            <a:r>
              <a:rPr lang="en-US" sz="5000" dirty="0" err="1">
                <a:solidFill>
                  <a:srgbClr val="014E97"/>
                </a:solidFill>
                <a:latin typeface="Libre Baskerville"/>
                <a:sym typeface="Libre Baskerville"/>
              </a:rPr>
              <a:t>Cập</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nhập</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tổng</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số</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lượng</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nguyên</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liệu</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và</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số</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lượng</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nguyên</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liệu</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khi</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khách</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hàng</a:t>
            </a:r>
            <a:r>
              <a:rPr lang="en-US" sz="5000" dirty="0">
                <a:solidFill>
                  <a:srgbClr val="014E97"/>
                </a:solidFill>
                <a:latin typeface="Libre Baskerville"/>
                <a:sym typeface="Libre Baskerville"/>
              </a:rPr>
              <a:t> </a:t>
            </a:r>
            <a:r>
              <a:rPr lang="en-US" sz="5000" dirty="0" err="1">
                <a:solidFill>
                  <a:srgbClr val="014E97"/>
                </a:solidFill>
                <a:latin typeface="Libre Baskerville"/>
                <a:sym typeface="Libre Baskerville"/>
              </a:rPr>
              <a:t>mua</a:t>
            </a:r>
            <a:endParaRPr sz="5000" dirty="0">
              <a:solidFill>
                <a:schemeClr val="bg2"/>
              </a:solidFill>
            </a:endParaRPr>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pic>
        <p:nvPicPr>
          <p:cNvPr id="2" name="Picture 1">
            <a:extLst>
              <a:ext uri="{FF2B5EF4-FFF2-40B4-BE49-F238E27FC236}">
                <a16:creationId xmlns:a16="http://schemas.microsoft.com/office/drawing/2014/main" id="{7143DF74-C630-CE00-3948-A3D0C43307B9}"/>
              </a:ext>
            </a:extLst>
          </p:cNvPr>
          <p:cNvPicPr>
            <a:picLocks noChangeAspect="1"/>
          </p:cNvPicPr>
          <p:nvPr/>
        </p:nvPicPr>
        <p:blipFill>
          <a:blip r:embed="rId3"/>
          <a:stretch>
            <a:fillRect/>
          </a:stretch>
        </p:blipFill>
        <p:spPr>
          <a:xfrm>
            <a:off x="9652376" y="3148239"/>
            <a:ext cx="5990176" cy="2761937"/>
          </a:xfrm>
          <a:prstGeom prst="rect">
            <a:avLst/>
          </a:prstGeom>
        </p:spPr>
      </p:pic>
      <p:pic>
        <p:nvPicPr>
          <p:cNvPr id="5" name="Picture 4">
            <a:extLst>
              <a:ext uri="{FF2B5EF4-FFF2-40B4-BE49-F238E27FC236}">
                <a16:creationId xmlns:a16="http://schemas.microsoft.com/office/drawing/2014/main" id="{B7232826-8148-8257-A54A-1B72EFD8617E}"/>
              </a:ext>
            </a:extLst>
          </p:cNvPr>
          <p:cNvPicPr>
            <a:picLocks noChangeAspect="1"/>
          </p:cNvPicPr>
          <p:nvPr/>
        </p:nvPicPr>
        <p:blipFill>
          <a:blip r:embed="rId4"/>
          <a:stretch>
            <a:fillRect/>
          </a:stretch>
        </p:blipFill>
        <p:spPr>
          <a:xfrm>
            <a:off x="4054283" y="6194793"/>
            <a:ext cx="7016191" cy="3487089"/>
          </a:xfrm>
          <a:prstGeom prst="rect">
            <a:avLst/>
          </a:prstGeom>
        </p:spPr>
      </p:pic>
      <p:pic>
        <p:nvPicPr>
          <p:cNvPr id="6" name="Picture 5">
            <a:extLst>
              <a:ext uri="{FF2B5EF4-FFF2-40B4-BE49-F238E27FC236}">
                <a16:creationId xmlns:a16="http://schemas.microsoft.com/office/drawing/2014/main" id="{48F06C5F-FB75-73BF-EAB3-E942E6CD8527}"/>
              </a:ext>
            </a:extLst>
          </p:cNvPr>
          <p:cNvPicPr>
            <a:picLocks noChangeAspect="1"/>
          </p:cNvPicPr>
          <p:nvPr/>
        </p:nvPicPr>
        <p:blipFill>
          <a:blip r:embed="rId5"/>
          <a:stretch>
            <a:fillRect/>
          </a:stretch>
        </p:blipFill>
        <p:spPr>
          <a:xfrm>
            <a:off x="11070473" y="6297977"/>
            <a:ext cx="6985293" cy="1895764"/>
          </a:xfrm>
          <a:prstGeom prst="rect">
            <a:avLst/>
          </a:prstGeom>
        </p:spPr>
      </p:pic>
    </p:spTree>
    <p:extLst>
      <p:ext uri="{BB962C8B-B14F-4D97-AF65-F5344CB8AC3E}">
        <p14:creationId xmlns:p14="http://schemas.microsoft.com/office/powerpoint/2010/main" val="98698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216"/>
        <p:cNvGrpSpPr/>
        <p:nvPr/>
      </p:nvGrpSpPr>
      <p:grpSpPr>
        <a:xfrm>
          <a:off x="0" y="0"/>
          <a:ext cx="0" cy="0"/>
          <a:chOff x="0" y="0"/>
          <a:chExt cx="0" cy="0"/>
        </a:xfrm>
      </p:grpSpPr>
      <p:graphicFrame>
        <p:nvGraphicFramePr>
          <p:cNvPr id="217" name="Google Shape;217;p21"/>
          <p:cNvGraphicFramePr/>
          <p:nvPr>
            <p:extLst>
              <p:ext uri="{D42A27DB-BD31-4B8C-83A1-F6EECF244321}">
                <p14:modId xmlns:p14="http://schemas.microsoft.com/office/powerpoint/2010/main" val="790501995"/>
              </p:ext>
            </p:extLst>
          </p:nvPr>
        </p:nvGraphicFramePr>
        <p:xfrm>
          <a:off x="983855" y="3255808"/>
          <a:ext cx="16275450" cy="6002500"/>
        </p:xfrm>
        <a:graphic>
          <a:graphicData uri="http://schemas.openxmlformats.org/drawingml/2006/table">
            <a:tbl>
              <a:tblPr>
                <a:noFill/>
                <a:tableStyleId>{673244B7-19CF-44D7-A698-19F5996B0E4D}</a:tableStyleId>
              </a:tblPr>
              <a:tblGrid>
                <a:gridCol w="542515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425150">
                  <a:extLst>
                    <a:ext uri="{9D8B030D-6E8A-4147-A177-3AD203B41FA5}">
                      <a16:colId xmlns:a16="http://schemas.microsoft.com/office/drawing/2014/main" val="20002"/>
                    </a:ext>
                  </a:extLst>
                </a:gridCol>
              </a:tblGrid>
              <a:tr h="3001250">
                <a:tc>
                  <a:txBody>
                    <a:bodyPr/>
                    <a:lstStyle/>
                    <a:p>
                      <a:pPr marL="0" marR="0" lvl="0" indent="0" algn="ctr" rtl="0">
                        <a:lnSpc>
                          <a:spcPct val="140013"/>
                        </a:lnSpc>
                        <a:spcBef>
                          <a:spcPts val="0"/>
                        </a:spcBef>
                        <a:spcAft>
                          <a:spcPts val="0"/>
                        </a:spcAft>
                        <a:buNone/>
                      </a:pPr>
                      <a:r>
                        <a:rPr lang="en-US" sz="2999" b="1" u="none" strike="noStrike" cap="none" dirty="0">
                          <a:solidFill>
                            <a:srgbClr val="FFFFFF"/>
                          </a:solidFill>
                          <a:latin typeface="Libre Franklin"/>
                          <a:ea typeface="Libre Franklin"/>
                          <a:cs typeface="Libre Franklin"/>
                          <a:sym typeface="Libre Franklin"/>
                        </a:rPr>
                        <a:t>Truy </a:t>
                      </a:r>
                      <a:r>
                        <a:rPr lang="en-US" sz="2999" b="1" u="none" strike="noStrike" cap="none" dirty="0" err="1">
                          <a:solidFill>
                            <a:srgbClr val="FFFFFF"/>
                          </a:solidFill>
                          <a:latin typeface="Libre Franklin"/>
                          <a:ea typeface="Libre Franklin"/>
                          <a:cs typeface="Libre Franklin"/>
                          <a:sym typeface="Libre Franklin"/>
                        </a:rPr>
                        <a:t>vấn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về</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loại</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sản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phẩm</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tc>
                  <a:txBody>
                    <a:bodyPr/>
                    <a:lstStyle/>
                    <a:p>
                      <a:pPr marL="0" marR="0" lvl="0" indent="0" algn="ctr" rtl="0">
                        <a:lnSpc>
                          <a:spcPct val="140013"/>
                        </a:lnSpc>
                        <a:spcBef>
                          <a:spcPts val="0"/>
                        </a:spcBef>
                        <a:spcAft>
                          <a:spcPts val="0"/>
                        </a:spcAft>
                        <a:buNone/>
                      </a:pPr>
                      <a:r>
                        <a:rPr lang="en-US" sz="2999" b="1" u="none" strike="noStrike" cap="none" dirty="0">
                          <a:solidFill>
                            <a:srgbClr val="FFFFFF"/>
                          </a:solidFill>
                          <a:latin typeface="Libre Franklin"/>
                          <a:ea typeface="Libre Franklin"/>
                          <a:cs typeface="Libre Franklin"/>
                          <a:sym typeface="Libre Franklin"/>
                        </a:rPr>
                        <a:t>Truy </a:t>
                      </a:r>
                      <a:r>
                        <a:rPr lang="en-US" sz="2999" b="1" u="none" strike="noStrike" cap="none" dirty="0" err="1">
                          <a:solidFill>
                            <a:srgbClr val="FFFFFF"/>
                          </a:solidFill>
                          <a:latin typeface="Libre Franklin"/>
                          <a:ea typeface="Libre Franklin"/>
                          <a:cs typeface="Libre Franklin"/>
                          <a:sym typeface="Libre Franklin"/>
                        </a:rPr>
                        <a:t>vấn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về</a:t>
                      </a:r>
                      <a:r>
                        <a:rPr lang="en-US" sz="2999" b="1" u="none" strike="noStrike" cap="none" dirty="0">
                          <a:solidFill>
                            <a:srgbClr val="FFFFFF"/>
                          </a:solidFill>
                          <a:latin typeface="Libre Franklin"/>
                          <a:ea typeface="Libre Franklin"/>
                          <a:cs typeface="Libre Franklin"/>
                          <a:sym typeface="Libre Franklin"/>
                        </a:rPr>
                        <a:t> ca </a:t>
                      </a:r>
                      <a:r>
                        <a:rPr lang="en-US" sz="2999" b="1" u="none" strike="noStrike" cap="none" dirty="0" err="1">
                          <a:solidFill>
                            <a:srgbClr val="FFFFFF"/>
                          </a:solidFill>
                          <a:latin typeface="Libre Franklin"/>
                          <a:ea typeface="Libre Franklin"/>
                          <a:cs typeface="Libre Franklin"/>
                          <a:sym typeface="Libre Franklin"/>
                        </a:rPr>
                        <a:t>làm</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tc>
                  <a:txBody>
                    <a:bodyPr/>
                    <a:lstStyle/>
                    <a:p>
                      <a:pPr marL="0" marR="0" lvl="0" indent="0" algn="ctr" rtl="0">
                        <a:lnSpc>
                          <a:spcPct val="140013"/>
                        </a:lnSpc>
                        <a:spcBef>
                          <a:spcPts val="0"/>
                        </a:spcBef>
                        <a:spcAft>
                          <a:spcPts val="0"/>
                        </a:spcAft>
                        <a:buNone/>
                      </a:pPr>
                      <a:r>
                        <a:rPr lang="en-US" sz="2999" b="1" u="none" strike="noStrike" cap="none" dirty="0">
                          <a:solidFill>
                            <a:srgbClr val="FFFFFF"/>
                          </a:solidFill>
                          <a:latin typeface="Libre Franklin"/>
                          <a:ea typeface="Libre Franklin"/>
                          <a:cs typeface="Libre Franklin"/>
                          <a:sym typeface="Libre Franklin"/>
                        </a:rPr>
                        <a:t>Truy </a:t>
                      </a:r>
                      <a:r>
                        <a:rPr lang="en-US" sz="2999" b="1" u="none" strike="noStrike" cap="none" dirty="0" err="1">
                          <a:solidFill>
                            <a:srgbClr val="FFFFFF"/>
                          </a:solidFill>
                          <a:latin typeface="Libre Franklin"/>
                          <a:ea typeface="Libre Franklin"/>
                          <a:cs typeface="Libre Franklin"/>
                          <a:sym typeface="Libre Franklin"/>
                        </a:rPr>
                        <a:t>vấn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về</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nguyên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liệu</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trong</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phiếu</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nhập</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extLst>
                  <a:ext uri="{0D108BD9-81ED-4DB2-BD59-A6C34878D82A}">
                    <a16:rowId xmlns:a16="http://schemas.microsoft.com/office/drawing/2014/main" val="10000"/>
                  </a:ext>
                </a:extLst>
              </a:tr>
              <a:tr h="3001250">
                <a:tc>
                  <a:txBody>
                    <a:bodyPr/>
                    <a:lstStyle/>
                    <a:p>
                      <a:pPr marL="0" marR="0" lvl="0" indent="0" algn="ctr" rtl="0">
                        <a:lnSpc>
                          <a:spcPct val="140013"/>
                        </a:lnSpc>
                        <a:spcBef>
                          <a:spcPts val="0"/>
                        </a:spcBef>
                        <a:spcAft>
                          <a:spcPts val="0"/>
                        </a:spcAft>
                        <a:buNone/>
                      </a:pPr>
                      <a:r>
                        <a:rPr lang="en-US" sz="2999" b="1" u="none" strike="noStrike" cap="none" dirty="0">
                          <a:solidFill>
                            <a:srgbClr val="FFFFFF"/>
                          </a:solidFill>
                          <a:latin typeface="Libre Franklin"/>
                          <a:ea typeface="Libre Franklin"/>
                          <a:cs typeface="Libre Franklin"/>
                          <a:sym typeface="Libre Franklin"/>
                        </a:rPr>
                        <a:t>Truy </a:t>
                      </a:r>
                      <a:r>
                        <a:rPr lang="en-US" sz="2999" b="1" u="none" strike="noStrike" cap="none" dirty="0" err="1">
                          <a:solidFill>
                            <a:srgbClr val="FFFFFF"/>
                          </a:solidFill>
                          <a:latin typeface="Libre Franklin"/>
                          <a:ea typeface="Libre Franklin"/>
                          <a:cs typeface="Libre Franklin"/>
                          <a:sym typeface="Libre Franklin"/>
                        </a:rPr>
                        <a:t>vấn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về</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công</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thức</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sản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phẩm</a:t>
                      </a:r>
                      <a:r>
                        <a:rPr lang="en-US" sz="2999" b="1" u="none" strike="noStrike" cap="none" dirty="0">
                          <a:solidFill>
                            <a:srgbClr val="FFFFFF"/>
                          </a:solidFill>
                          <a:latin typeface="Libre Franklin"/>
                          <a:ea typeface="Libre Franklin"/>
                          <a:cs typeface="Libre Franklin"/>
                          <a:sym typeface="Libre Franklin"/>
                        </a:rPr>
                        <a:t> </a:t>
                      </a:r>
                      <a:endParaRPr lang="en-US"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tc>
                  <a:txBody>
                    <a:bodyPr/>
                    <a:lstStyle/>
                    <a:p>
                      <a:pPr marL="0" marR="0" lvl="0" indent="0" algn="ctr" rtl="0">
                        <a:lnSpc>
                          <a:spcPct val="140013"/>
                        </a:lnSpc>
                        <a:spcBef>
                          <a:spcPts val="0"/>
                        </a:spcBef>
                        <a:spcAft>
                          <a:spcPts val="0"/>
                        </a:spcAft>
                        <a:buNone/>
                      </a:pPr>
                      <a:r>
                        <a:rPr lang="en-US" sz="2999" b="1" u="none" strike="noStrike" cap="none" dirty="0">
                          <a:solidFill>
                            <a:srgbClr val="FFFFFF"/>
                          </a:solidFill>
                          <a:latin typeface="Libre Franklin"/>
                          <a:ea typeface="Libre Franklin"/>
                          <a:cs typeface="Libre Franklin"/>
                          <a:sym typeface="Libre Franklin"/>
                        </a:rPr>
                        <a:t>Truy </a:t>
                      </a:r>
                      <a:r>
                        <a:rPr lang="en-US" sz="2999" b="1" u="none" strike="noStrike" cap="none" dirty="0" err="1">
                          <a:solidFill>
                            <a:srgbClr val="FFFFFF"/>
                          </a:solidFill>
                          <a:latin typeface="Libre Franklin"/>
                          <a:ea typeface="Libre Franklin"/>
                          <a:cs typeface="Libre Franklin"/>
                          <a:sym typeface="Libre Franklin"/>
                        </a:rPr>
                        <a:t>vấn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về</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nhân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viên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làm</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việc</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trong</a:t>
                      </a:r>
                      <a:r>
                        <a:rPr lang="en-US" sz="2999" b="1" u="none" strike="noStrike" cap="none" dirty="0">
                          <a:solidFill>
                            <a:srgbClr val="FFFFFF"/>
                          </a:solidFill>
                          <a:latin typeface="Libre Franklin"/>
                          <a:ea typeface="Libre Franklin"/>
                          <a:cs typeface="Libre Franklin"/>
                          <a:sym typeface="Libre Franklin"/>
                        </a:rPr>
                        <a:t> ca </a:t>
                      </a:r>
                      <a:r>
                        <a:rPr lang="en-US" sz="2999" b="1" u="none" strike="noStrike" cap="none" dirty="0" err="1">
                          <a:solidFill>
                            <a:srgbClr val="FFFFFF"/>
                          </a:solidFill>
                          <a:latin typeface="Libre Franklin"/>
                          <a:ea typeface="Libre Franklin"/>
                          <a:cs typeface="Libre Franklin"/>
                          <a:sym typeface="Libre Franklin"/>
                        </a:rPr>
                        <a:t>làm</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tc>
                  <a:txBody>
                    <a:bodyPr/>
                    <a:lstStyle/>
                    <a:p>
                      <a:pPr marL="0" marR="0" lvl="0" indent="0" algn="ctr" rtl="0">
                        <a:lnSpc>
                          <a:spcPct val="140013"/>
                        </a:lnSpc>
                        <a:spcBef>
                          <a:spcPts val="0"/>
                        </a:spcBef>
                        <a:spcAft>
                          <a:spcPts val="0"/>
                        </a:spcAft>
                        <a:buNone/>
                      </a:pPr>
                      <a:r>
                        <a:rPr lang="vi-VN" sz="2999" b="1" u="none" strike="noStrike" cap="none" dirty="0">
                          <a:solidFill>
                            <a:srgbClr val="FFFFFF"/>
                          </a:solidFill>
                          <a:latin typeface="Libre Franklin"/>
                          <a:ea typeface="Libre Franklin"/>
                          <a:cs typeface="Libre Franklin"/>
                          <a:sym typeface="Libre Franklin"/>
                        </a:rPr>
                        <a:t>Truy vấn về sản phẩm trong hóa đơn </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extLst>
                  <a:ext uri="{0D108BD9-81ED-4DB2-BD59-A6C34878D82A}">
                    <a16:rowId xmlns:a16="http://schemas.microsoft.com/office/drawing/2014/main" val="10001"/>
                  </a:ext>
                </a:extLst>
              </a:tr>
            </a:tbl>
          </a:graphicData>
        </a:graphic>
      </p:graphicFrame>
      <p:sp>
        <p:nvSpPr>
          <p:cNvPr id="218" name="Google Shape;218;p21"/>
          <p:cNvSpPr txBox="1"/>
          <p:nvPr/>
        </p:nvSpPr>
        <p:spPr>
          <a:xfrm>
            <a:off x="2752061" y="1028692"/>
            <a:ext cx="13228168"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dirty="0">
                <a:solidFill>
                  <a:srgbClr val="FFFFFF"/>
                </a:solidFill>
                <a:latin typeface="Libre Baskerville"/>
                <a:ea typeface="Libre Baskerville"/>
                <a:cs typeface="Libre Baskerville"/>
                <a:sym typeface="Libre Baskerville"/>
              </a:rPr>
              <a:t>CÁC CÂU HỎI TRUY VẤN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216"/>
        <p:cNvGrpSpPr/>
        <p:nvPr/>
      </p:nvGrpSpPr>
      <p:grpSpPr>
        <a:xfrm>
          <a:off x="0" y="0"/>
          <a:ext cx="0" cy="0"/>
          <a:chOff x="0" y="0"/>
          <a:chExt cx="0" cy="0"/>
        </a:xfrm>
      </p:grpSpPr>
      <p:graphicFrame>
        <p:nvGraphicFramePr>
          <p:cNvPr id="217" name="Google Shape;217;p21"/>
          <p:cNvGraphicFramePr/>
          <p:nvPr>
            <p:extLst>
              <p:ext uri="{D42A27DB-BD31-4B8C-83A1-F6EECF244321}">
                <p14:modId xmlns:p14="http://schemas.microsoft.com/office/powerpoint/2010/main" val="967240707"/>
              </p:ext>
            </p:extLst>
          </p:nvPr>
        </p:nvGraphicFramePr>
        <p:xfrm>
          <a:off x="983855" y="3255808"/>
          <a:ext cx="16275450" cy="6002500"/>
        </p:xfrm>
        <a:graphic>
          <a:graphicData uri="http://schemas.openxmlformats.org/drawingml/2006/table">
            <a:tbl>
              <a:tblPr>
                <a:noFill/>
                <a:tableStyleId>{673244B7-19CF-44D7-A698-19F5996B0E4D}</a:tableStyleId>
              </a:tblPr>
              <a:tblGrid>
                <a:gridCol w="542515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425150">
                  <a:extLst>
                    <a:ext uri="{9D8B030D-6E8A-4147-A177-3AD203B41FA5}">
                      <a16:colId xmlns:a16="http://schemas.microsoft.com/office/drawing/2014/main" val="20002"/>
                    </a:ext>
                  </a:extLst>
                </a:gridCol>
              </a:tblGrid>
              <a:tr h="3001250">
                <a:tc>
                  <a:txBody>
                    <a:bodyPr/>
                    <a:lstStyle/>
                    <a:p>
                      <a:pPr marL="0" marR="0" lvl="0" indent="0" algn="ctr" rtl="0">
                        <a:lnSpc>
                          <a:spcPct val="140013"/>
                        </a:lnSpc>
                        <a:spcBef>
                          <a:spcPts val="0"/>
                        </a:spcBef>
                        <a:spcAft>
                          <a:spcPts val="0"/>
                        </a:spcAft>
                        <a:buNone/>
                      </a:pPr>
                      <a:r>
                        <a:rPr lang="en-US" sz="2999" b="1" u="none" strike="noStrike" cap="none" dirty="0">
                          <a:solidFill>
                            <a:srgbClr val="FFFFFF"/>
                          </a:solidFill>
                          <a:latin typeface="Libre Franklin"/>
                          <a:ea typeface="Libre Franklin"/>
                          <a:cs typeface="Libre Franklin"/>
                          <a:sym typeface="Libre Franklin"/>
                        </a:rPr>
                        <a:t>Truy </a:t>
                      </a:r>
                      <a:r>
                        <a:rPr lang="en-US" sz="2999" b="1" u="none" strike="noStrike" cap="none" dirty="0" err="1">
                          <a:solidFill>
                            <a:srgbClr val="FFFFFF"/>
                          </a:solidFill>
                          <a:latin typeface="Libre Franklin"/>
                          <a:ea typeface="Libre Franklin"/>
                          <a:cs typeface="Libre Franklin"/>
                          <a:sym typeface="Libre Franklin"/>
                        </a:rPr>
                        <a:t>vấn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về</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thông</a:t>
                      </a:r>
                      <a:r>
                        <a:rPr lang="en-US" sz="2999" b="1" u="none" strike="noStrike" cap="none" dirty="0">
                          <a:solidFill>
                            <a:srgbClr val="FFFFFF"/>
                          </a:solidFill>
                          <a:latin typeface="Libre Franklin"/>
                          <a:ea typeface="Libre Franklin"/>
                          <a:cs typeface="Libre Franklin"/>
                          <a:sym typeface="Libre Franklin"/>
                        </a:rPr>
                        <a:t> tin </a:t>
                      </a:r>
                      <a:r>
                        <a:rPr lang="en-US" sz="2999" b="1" u="none" strike="noStrike" cap="none" dirty="0" err="1">
                          <a:solidFill>
                            <a:srgbClr val="FFFFFF"/>
                          </a:solidFill>
                          <a:latin typeface="Libre Franklin"/>
                          <a:ea typeface="Libre Franklin"/>
                          <a:cs typeface="Libre Franklin"/>
                          <a:sym typeface="Libre Franklin"/>
                        </a:rPr>
                        <a:t>nhân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viên</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tc>
                  <a:txBody>
                    <a:bodyPr/>
                    <a:lstStyle/>
                    <a:p>
                      <a:pPr marL="0" marR="0" lvl="0" indent="0" algn="ctr" rtl="0">
                        <a:lnSpc>
                          <a:spcPct val="140013"/>
                        </a:lnSpc>
                        <a:spcBef>
                          <a:spcPts val="0"/>
                        </a:spcBef>
                        <a:spcAft>
                          <a:spcPts val="0"/>
                        </a:spcAft>
                        <a:buNone/>
                      </a:pPr>
                      <a:r>
                        <a:rPr lang="en-US" sz="2999" b="1" u="none" strike="noStrike" cap="none" dirty="0">
                          <a:solidFill>
                            <a:srgbClr val="FFFFFF"/>
                          </a:solidFill>
                          <a:latin typeface="Libre Franklin"/>
                          <a:ea typeface="Libre Franklin"/>
                          <a:cs typeface="Libre Franklin"/>
                          <a:sym typeface="Libre Franklin"/>
                        </a:rPr>
                        <a:t>Truy </a:t>
                      </a:r>
                      <a:r>
                        <a:rPr lang="en-US" sz="2999" b="1" u="none" strike="noStrike" cap="none" dirty="0" err="1">
                          <a:solidFill>
                            <a:srgbClr val="FFFFFF"/>
                          </a:solidFill>
                          <a:latin typeface="Libre Franklin"/>
                          <a:ea typeface="Libre Franklin"/>
                          <a:cs typeface="Libre Franklin"/>
                          <a:sym typeface="Libre Franklin"/>
                        </a:rPr>
                        <a:t>vấn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về</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thông</a:t>
                      </a:r>
                      <a:r>
                        <a:rPr lang="en-US" sz="2999" b="1" u="none" strike="noStrike" cap="none" dirty="0">
                          <a:solidFill>
                            <a:srgbClr val="FFFFFF"/>
                          </a:solidFill>
                          <a:latin typeface="Libre Franklin"/>
                          <a:ea typeface="Libre Franklin"/>
                          <a:cs typeface="Libre Franklin"/>
                          <a:sym typeface="Libre Franklin"/>
                        </a:rPr>
                        <a:t> tin </a:t>
                      </a:r>
                      <a:r>
                        <a:rPr lang="en-US" sz="2999" b="1" u="none" strike="noStrike" cap="none" dirty="0" err="1">
                          <a:solidFill>
                            <a:srgbClr val="FFFFFF"/>
                          </a:solidFill>
                          <a:latin typeface="Libre Franklin"/>
                          <a:ea typeface="Libre Franklin"/>
                          <a:cs typeface="Libre Franklin"/>
                          <a:sym typeface="Libre Franklin"/>
                        </a:rPr>
                        <a:t>khách</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hàng</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tc>
                  <a:txBody>
                    <a:bodyPr/>
                    <a:lstStyle/>
                    <a:p>
                      <a:pPr marL="0" marR="0" lvl="0" indent="0" algn="ctr" rtl="0">
                        <a:lnSpc>
                          <a:spcPct val="140013"/>
                        </a:lnSpc>
                        <a:spcBef>
                          <a:spcPts val="0"/>
                        </a:spcBef>
                        <a:spcAft>
                          <a:spcPts val="0"/>
                        </a:spcAft>
                        <a:buNone/>
                      </a:pPr>
                      <a:r>
                        <a:rPr lang="vi-VN" sz="2999" b="1" u="none" strike="noStrike" cap="none" dirty="0">
                          <a:solidFill>
                            <a:srgbClr val="FFFFFF"/>
                          </a:solidFill>
                          <a:latin typeface="Libre Franklin"/>
                          <a:ea typeface="Libre Franklin"/>
                          <a:cs typeface="Libre Franklin"/>
                          <a:sym typeface="Libre Franklin"/>
                        </a:rPr>
                        <a:t>Truy vấn về hóa đơn</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extLst>
                  <a:ext uri="{0D108BD9-81ED-4DB2-BD59-A6C34878D82A}">
                    <a16:rowId xmlns:a16="http://schemas.microsoft.com/office/drawing/2014/main" val="10000"/>
                  </a:ext>
                </a:extLst>
              </a:tr>
              <a:tr h="3001250">
                <a:tc>
                  <a:txBody>
                    <a:bodyPr/>
                    <a:lstStyle/>
                    <a:p>
                      <a:pPr marL="0" marR="0" lvl="0" indent="0" algn="ctr" rtl="0">
                        <a:lnSpc>
                          <a:spcPct val="140013"/>
                        </a:lnSpc>
                        <a:spcBef>
                          <a:spcPts val="0"/>
                        </a:spcBef>
                        <a:spcAft>
                          <a:spcPts val="0"/>
                        </a:spcAft>
                        <a:buNone/>
                      </a:pPr>
                      <a:r>
                        <a:rPr lang="en-US" sz="2999" b="1" u="none" strike="noStrike" cap="none" dirty="0">
                          <a:solidFill>
                            <a:srgbClr val="FFFFFF"/>
                          </a:solidFill>
                          <a:latin typeface="Libre Franklin"/>
                          <a:ea typeface="Libre Franklin"/>
                          <a:cs typeface="Libre Franklin"/>
                          <a:sym typeface="Libre Franklin"/>
                        </a:rPr>
                        <a:t>Truy </a:t>
                      </a:r>
                      <a:r>
                        <a:rPr lang="en-US" sz="2999" b="1" u="none" strike="noStrike" cap="none" dirty="0" err="1">
                          <a:solidFill>
                            <a:srgbClr val="FFFFFF"/>
                          </a:solidFill>
                          <a:latin typeface="Libre Franklin"/>
                          <a:ea typeface="Libre Franklin"/>
                          <a:cs typeface="Libre Franklin"/>
                          <a:sym typeface="Libre Franklin"/>
                        </a:rPr>
                        <a:t>vấn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về</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phiếu</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nhập</a:t>
                      </a:r>
                      <a:endParaRPr lang="en-US"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tc>
                  <a:txBody>
                    <a:bodyPr/>
                    <a:lstStyle/>
                    <a:p>
                      <a:pPr marL="0" marR="0" lvl="0" indent="0" algn="ctr" rtl="0">
                        <a:lnSpc>
                          <a:spcPct val="140013"/>
                        </a:lnSpc>
                        <a:spcBef>
                          <a:spcPts val="0"/>
                        </a:spcBef>
                        <a:spcAft>
                          <a:spcPts val="0"/>
                        </a:spcAft>
                        <a:buNone/>
                      </a:pPr>
                      <a:r>
                        <a:rPr lang="en-US" sz="2999" b="1" u="none" strike="noStrike" cap="none" dirty="0">
                          <a:solidFill>
                            <a:srgbClr val="FFFFFF"/>
                          </a:solidFill>
                          <a:latin typeface="Libre Franklin"/>
                          <a:ea typeface="Libre Franklin"/>
                          <a:cs typeface="Libre Franklin"/>
                          <a:sym typeface="Libre Franklin"/>
                        </a:rPr>
                        <a:t>Truy </a:t>
                      </a:r>
                      <a:r>
                        <a:rPr lang="en-US" sz="2999" b="1" u="none" strike="noStrike" cap="none" dirty="0" err="1">
                          <a:solidFill>
                            <a:srgbClr val="FFFFFF"/>
                          </a:solidFill>
                          <a:latin typeface="Libre Franklin"/>
                          <a:ea typeface="Libre Franklin"/>
                          <a:cs typeface="Libre Franklin"/>
                          <a:sym typeface="Libre Franklin"/>
                        </a:rPr>
                        <a:t>vấn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về</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thông</a:t>
                      </a:r>
                      <a:r>
                        <a:rPr lang="en-US" sz="2999" b="1" u="none" strike="noStrike" cap="none" dirty="0">
                          <a:solidFill>
                            <a:srgbClr val="FFFFFF"/>
                          </a:solidFill>
                          <a:latin typeface="Libre Franklin"/>
                          <a:ea typeface="Libre Franklin"/>
                          <a:cs typeface="Libre Franklin"/>
                          <a:sym typeface="Libre Franklin"/>
                        </a:rPr>
                        <a:t> tin </a:t>
                      </a:r>
                      <a:r>
                        <a:rPr lang="en-US" sz="2999" b="1" u="none" strike="noStrike" cap="none" dirty="0" err="1">
                          <a:solidFill>
                            <a:srgbClr val="FFFFFF"/>
                          </a:solidFill>
                          <a:latin typeface="Libre Franklin"/>
                          <a:ea typeface="Libre Franklin"/>
                          <a:cs typeface="Libre Franklin"/>
                          <a:sym typeface="Libre Franklin"/>
                        </a:rPr>
                        <a:t>sản</a:t>
                      </a:r>
                      <a:r>
                        <a:rPr lang="en-US" sz="2999" b="1" u="none" strike="noStrike" cap="none" dirty="0">
                          <a:solidFill>
                            <a:srgbClr val="FFFFFF"/>
                          </a:solidFill>
                          <a:latin typeface="Libre Franklin"/>
                          <a:ea typeface="Libre Franklin"/>
                          <a:cs typeface="Libre Franklin"/>
                          <a:sym typeface="Libre Franklin"/>
                        </a:rPr>
                        <a:t> </a:t>
                      </a:r>
                      <a:r>
                        <a:rPr lang="en-US" sz="2999" b="1" u="none" strike="noStrike" cap="none" dirty="0" err="1">
                          <a:solidFill>
                            <a:srgbClr val="FFFFFF"/>
                          </a:solidFill>
                          <a:latin typeface="Libre Franklin"/>
                          <a:ea typeface="Libre Franklin"/>
                          <a:cs typeface="Libre Franklin"/>
                          <a:sym typeface="Libre Franklin"/>
                        </a:rPr>
                        <a:t>phẩm</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tc>
                  <a:txBody>
                    <a:bodyPr/>
                    <a:lstStyle/>
                    <a:p>
                      <a:pPr marL="0" marR="0" lvl="0" indent="0" algn="ctr" rtl="0">
                        <a:lnSpc>
                          <a:spcPct val="140013"/>
                        </a:lnSpc>
                        <a:spcBef>
                          <a:spcPts val="0"/>
                        </a:spcBef>
                        <a:spcAft>
                          <a:spcPts val="0"/>
                        </a:spcAft>
                        <a:buNone/>
                      </a:pPr>
                      <a:r>
                        <a:rPr lang="vi-VN" sz="2999" b="1" u="none" strike="noStrike" cap="none" dirty="0">
                          <a:solidFill>
                            <a:srgbClr val="FFFFFF"/>
                          </a:solidFill>
                          <a:latin typeface="Libre Franklin"/>
                          <a:ea typeface="Libre Franklin"/>
                          <a:cs typeface="Libre Franklin"/>
                          <a:sym typeface="Libre Franklin"/>
                        </a:rPr>
                        <a:t>Truy vấn về thông tin nguyên liệu</a:t>
                      </a:r>
                      <a:endParaRPr sz="1100" u="none" strike="noStrike" cap="none" dirty="0"/>
                    </a:p>
                  </a:txBody>
                  <a:tcPr marL="190500" marR="190500" marT="190500" marB="190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2994E5"/>
                    </a:solidFill>
                  </a:tcPr>
                </a:tc>
                <a:extLst>
                  <a:ext uri="{0D108BD9-81ED-4DB2-BD59-A6C34878D82A}">
                    <a16:rowId xmlns:a16="http://schemas.microsoft.com/office/drawing/2014/main" val="10001"/>
                  </a:ext>
                </a:extLst>
              </a:tr>
            </a:tbl>
          </a:graphicData>
        </a:graphic>
      </p:graphicFrame>
      <p:sp>
        <p:nvSpPr>
          <p:cNvPr id="218" name="Google Shape;218;p21"/>
          <p:cNvSpPr txBox="1"/>
          <p:nvPr/>
        </p:nvSpPr>
        <p:spPr>
          <a:xfrm>
            <a:off x="2752061" y="1028692"/>
            <a:ext cx="13228168"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dirty="0">
                <a:solidFill>
                  <a:srgbClr val="FFFFFF"/>
                </a:solidFill>
                <a:latin typeface="Libre Baskerville"/>
                <a:ea typeface="Libre Baskerville"/>
                <a:cs typeface="Libre Baskerville"/>
                <a:sym typeface="Libre Baskerville"/>
              </a:rPr>
              <a:t>CÁC CÂU HỎI TRUY VẤN</a:t>
            </a:r>
            <a:endParaRPr dirty="0"/>
          </a:p>
        </p:txBody>
      </p:sp>
    </p:spTree>
    <p:extLst>
      <p:ext uri="{BB962C8B-B14F-4D97-AF65-F5344CB8AC3E}">
        <p14:creationId xmlns:p14="http://schemas.microsoft.com/office/powerpoint/2010/main" val="29607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115"/>
        <p:cNvGrpSpPr/>
        <p:nvPr/>
      </p:nvGrpSpPr>
      <p:grpSpPr>
        <a:xfrm>
          <a:off x="0" y="0"/>
          <a:ext cx="0" cy="0"/>
          <a:chOff x="0" y="0"/>
          <a:chExt cx="0" cy="0"/>
        </a:xfrm>
      </p:grpSpPr>
      <p:grpSp>
        <p:nvGrpSpPr>
          <p:cNvPr id="116" name="Google Shape;116;p15"/>
          <p:cNvGrpSpPr/>
          <p:nvPr/>
        </p:nvGrpSpPr>
        <p:grpSpPr>
          <a:xfrm>
            <a:off x="10221651" y="737347"/>
            <a:ext cx="1604292" cy="1397488"/>
            <a:chOff x="0" y="-9525"/>
            <a:chExt cx="812800" cy="708025"/>
          </a:xfrm>
        </p:grpSpPr>
        <p:sp>
          <p:nvSpPr>
            <p:cNvPr id="117" name="Google Shape;117;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18" name="Google Shape;118;p15"/>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Libre Franklin Light"/>
                  <a:ea typeface="Libre Franklin Light"/>
                  <a:cs typeface="Libre Franklin Light"/>
                  <a:sym typeface="Libre Franklin Light"/>
                </a:rPr>
                <a:t>01.</a:t>
              </a:r>
              <a:endParaRPr/>
            </a:p>
          </p:txBody>
        </p:sp>
      </p:grpSp>
      <p:grpSp>
        <p:nvGrpSpPr>
          <p:cNvPr id="119" name="Google Shape;119;p15"/>
          <p:cNvGrpSpPr/>
          <p:nvPr/>
        </p:nvGrpSpPr>
        <p:grpSpPr>
          <a:xfrm>
            <a:off x="10254729" y="2747068"/>
            <a:ext cx="1604292" cy="1397488"/>
            <a:chOff x="0" y="-9525"/>
            <a:chExt cx="812800" cy="708025"/>
          </a:xfrm>
        </p:grpSpPr>
        <p:sp>
          <p:nvSpPr>
            <p:cNvPr id="120" name="Google Shape;120;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21" name="Google Shape;121;p15"/>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Libre Franklin Light"/>
                  <a:ea typeface="Libre Franklin Light"/>
                  <a:cs typeface="Libre Franklin Light"/>
                  <a:sym typeface="Libre Franklin Light"/>
                </a:rPr>
                <a:t>02.</a:t>
              </a:r>
              <a:endParaRPr/>
            </a:p>
          </p:txBody>
        </p:sp>
      </p:grpSp>
      <p:grpSp>
        <p:nvGrpSpPr>
          <p:cNvPr id="125" name="Google Shape;125;p15"/>
          <p:cNvGrpSpPr/>
          <p:nvPr/>
        </p:nvGrpSpPr>
        <p:grpSpPr>
          <a:xfrm>
            <a:off x="1733954" y="-518608"/>
            <a:ext cx="6914773" cy="10224009"/>
            <a:chOff x="0" y="-47625"/>
            <a:chExt cx="635000" cy="938895"/>
          </a:xfrm>
        </p:grpSpPr>
        <p:sp>
          <p:nvSpPr>
            <p:cNvPr id="126" name="Google Shape;126;p15"/>
            <p:cNvSpPr/>
            <p:nvPr/>
          </p:nvSpPr>
          <p:spPr>
            <a:xfrm>
              <a:off x="0" y="0"/>
              <a:ext cx="606628" cy="891270"/>
            </a:xfrm>
            <a:custGeom>
              <a:avLst/>
              <a:gdLst/>
              <a:ahLst/>
              <a:cxnLst/>
              <a:rect l="l" t="t" r="r" b="b"/>
              <a:pathLst>
                <a:path w="606628" h="891270" extrusionOk="0">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127" name="Google Shape;127;p15"/>
            <p:cNvSpPr txBox="1"/>
            <p:nvPr/>
          </p:nvSpPr>
          <p:spPr>
            <a:xfrm>
              <a:off x="0" y="-47625"/>
              <a:ext cx="6350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 name="Google Shape;128;p15"/>
          <p:cNvSpPr txBox="1"/>
          <p:nvPr/>
        </p:nvSpPr>
        <p:spPr>
          <a:xfrm>
            <a:off x="12187238" y="2749474"/>
            <a:ext cx="6100762" cy="1661993"/>
          </a:xfrm>
          <a:prstGeom prst="rect">
            <a:avLst/>
          </a:prstGeom>
          <a:noFill/>
          <a:ln>
            <a:noFill/>
          </a:ln>
        </p:spPr>
        <p:txBody>
          <a:bodyPr spcFirstLastPara="1" wrap="square" lIns="0" tIns="0" rIns="0" bIns="0" anchor="t" anchorCtr="0">
            <a:spAutoFit/>
          </a:bodyPr>
          <a:lstStyle/>
          <a:p>
            <a:pPr lvl="0" algn="ctr">
              <a:lnSpc>
                <a:spcPct val="120000"/>
              </a:lnSpc>
            </a:pPr>
            <a:r>
              <a:rPr lang="vi-VN" sz="3000" dirty="0">
                <a:solidFill>
                  <a:srgbClr val="FFFFFF"/>
                </a:solidFill>
                <a:latin typeface="Libre Baskerville"/>
                <a:ea typeface="Libre Baskerville"/>
                <a:cs typeface="Libre Baskerville"/>
                <a:sym typeface="Libre Baskerville"/>
              </a:rPr>
              <a:t>Mô tả các yêu cầu lưu trữ và khai thác dữ liệu cơ bản của hệ thống</a:t>
            </a:r>
            <a:endParaRPr sz="3000" dirty="0"/>
          </a:p>
        </p:txBody>
      </p:sp>
      <p:sp>
        <p:nvSpPr>
          <p:cNvPr id="130" name="Google Shape;130;p15"/>
          <p:cNvSpPr txBox="1"/>
          <p:nvPr/>
        </p:nvSpPr>
        <p:spPr>
          <a:xfrm>
            <a:off x="12891040" y="1023097"/>
            <a:ext cx="3433896" cy="55399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0" i="0" u="none" strike="noStrike" cap="none" dirty="0" err="1">
                <a:solidFill>
                  <a:srgbClr val="FFFFFF"/>
                </a:solidFill>
                <a:latin typeface="Libre Baskerville"/>
                <a:ea typeface="Libre Baskerville"/>
                <a:cs typeface="Libre Baskerville"/>
                <a:sym typeface="Libre Baskerville"/>
              </a:rPr>
              <a:t>Bài</a:t>
            </a:r>
            <a:r>
              <a:rPr lang="en-US" sz="3000" b="0" i="0" u="none" strike="noStrike" cap="none" dirty="0">
                <a:solidFill>
                  <a:srgbClr val="FFFFFF"/>
                </a:solidFill>
                <a:latin typeface="Libre Baskerville"/>
                <a:ea typeface="Libre Baskerville"/>
                <a:cs typeface="Libre Baskerville"/>
                <a:sym typeface="Libre Baskerville"/>
              </a:rPr>
              <a:t> </a:t>
            </a:r>
            <a:r>
              <a:rPr lang="en-US" sz="3000" b="0" i="0" u="none" strike="noStrike" cap="none" dirty="0" err="1">
                <a:solidFill>
                  <a:srgbClr val="FFFFFF"/>
                </a:solidFill>
                <a:latin typeface="Libre Baskerville"/>
                <a:ea typeface="Libre Baskerville"/>
                <a:cs typeface="Libre Baskerville"/>
                <a:sym typeface="Libre Baskerville"/>
              </a:rPr>
              <a:t>toán</a:t>
            </a:r>
            <a:r>
              <a:rPr lang="en-US" sz="3000" b="0" i="0" u="none" strike="noStrike" cap="none" dirty="0">
                <a:solidFill>
                  <a:srgbClr val="FFFFFF"/>
                </a:solidFill>
                <a:latin typeface="Libre Baskerville"/>
                <a:ea typeface="Libre Baskerville"/>
                <a:cs typeface="Libre Baskerville"/>
                <a:sym typeface="Libre Baskerville"/>
              </a:rPr>
              <a:t> </a:t>
            </a:r>
            <a:r>
              <a:rPr lang="en-US" sz="3000" b="0" i="0" u="none" strike="noStrike" cap="none" dirty="0" err="1">
                <a:solidFill>
                  <a:srgbClr val="FFFFFF"/>
                </a:solidFill>
                <a:latin typeface="Libre Baskerville"/>
                <a:ea typeface="Libre Baskerville"/>
                <a:cs typeface="Libre Baskerville"/>
                <a:sym typeface="Libre Baskerville"/>
              </a:rPr>
              <a:t>đặt</a:t>
            </a:r>
            <a:r>
              <a:rPr lang="en-US" sz="3000" b="0" i="0" u="none" strike="noStrike" cap="none" dirty="0">
                <a:solidFill>
                  <a:srgbClr val="FFFFFF"/>
                </a:solidFill>
                <a:latin typeface="Libre Baskerville"/>
                <a:ea typeface="Libre Baskerville"/>
                <a:cs typeface="Libre Baskerville"/>
                <a:sym typeface="Libre Baskerville"/>
              </a:rPr>
              <a:t> </a:t>
            </a:r>
            <a:r>
              <a:rPr lang="en-US" sz="3000" b="0" i="0" u="none" strike="noStrike" cap="none" dirty="0" err="1">
                <a:solidFill>
                  <a:srgbClr val="FFFFFF"/>
                </a:solidFill>
                <a:latin typeface="Libre Baskerville"/>
                <a:ea typeface="Libre Baskerville"/>
                <a:cs typeface="Libre Baskerville"/>
                <a:sym typeface="Libre Baskerville"/>
              </a:rPr>
              <a:t>ra</a:t>
            </a:r>
            <a:endParaRPr sz="3000" dirty="0"/>
          </a:p>
        </p:txBody>
      </p:sp>
      <p:sp>
        <p:nvSpPr>
          <p:cNvPr id="132" name="Google Shape;132;p15"/>
          <p:cNvSpPr txBox="1"/>
          <p:nvPr/>
        </p:nvSpPr>
        <p:spPr>
          <a:xfrm>
            <a:off x="13105352" y="7193640"/>
            <a:ext cx="3941184" cy="55399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dirty="0" err="1">
                <a:solidFill>
                  <a:srgbClr val="FFFFFF"/>
                </a:solidFill>
                <a:latin typeface="Libre Baskerville"/>
                <a:ea typeface="Libre Baskerville"/>
                <a:cs typeface="Libre Baskerville"/>
                <a:sym typeface="Libre Baskerville"/>
              </a:rPr>
              <a:t>Các</a:t>
            </a:r>
            <a:r>
              <a:rPr lang="en-US" sz="3000" dirty="0">
                <a:solidFill>
                  <a:srgbClr val="FFFFFF"/>
                </a:solidFill>
                <a:latin typeface="Libre Baskerville"/>
                <a:ea typeface="Libre Baskerville"/>
                <a:cs typeface="Libre Baskerville"/>
                <a:sym typeface="Libre Baskerville"/>
              </a:rPr>
              <a:t> </a:t>
            </a:r>
            <a:r>
              <a:rPr lang="en-US" sz="3000" dirty="0" err="1">
                <a:solidFill>
                  <a:srgbClr val="FFFFFF"/>
                </a:solidFill>
                <a:latin typeface="Libre Baskerville"/>
                <a:ea typeface="Libre Baskerville"/>
                <a:cs typeface="Libre Baskerville"/>
                <a:sym typeface="Libre Baskerville"/>
              </a:rPr>
              <a:t>chức</a:t>
            </a:r>
            <a:r>
              <a:rPr lang="en-US" sz="3000" dirty="0">
                <a:solidFill>
                  <a:srgbClr val="FFFFFF"/>
                </a:solidFill>
                <a:latin typeface="Libre Baskerville"/>
                <a:ea typeface="Libre Baskerville"/>
                <a:cs typeface="Libre Baskerville"/>
                <a:sym typeface="Libre Baskerville"/>
              </a:rPr>
              <a:t> </a:t>
            </a:r>
            <a:r>
              <a:rPr lang="en-US" sz="3000" dirty="0" err="1">
                <a:solidFill>
                  <a:srgbClr val="FFFFFF"/>
                </a:solidFill>
                <a:latin typeface="Libre Baskerville"/>
                <a:ea typeface="Libre Baskerville"/>
                <a:cs typeface="Libre Baskerville"/>
                <a:sym typeface="Libre Baskerville"/>
              </a:rPr>
              <a:t>năng</a:t>
            </a:r>
            <a:endParaRPr lang="en-US" sz="3000" b="0" i="0" u="none" strike="noStrike" cap="none" dirty="0">
              <a:solidFill>
                <a:srgbClr val="FFFFFF"/>
              </a:solidFill>
              <a:latin typeface="Libre Baskerville"/>
              <a:ea typeface="Libre Baskerville"/>
              <a:cs typeface="Libre Baskerville"/>
              <a:sym typeface="Libre Baskerville"/>
            </a:endParaRPr>
          </a:p>
        </p:txBody>
      </p:sp>
      <p:sp>
        <p:nvSpPr>
          <p:cNvPr id="134" name="Google Shape;134;p15"/>
          <p:cNvSpPr txBox="1"/>
          <p:nvPr/>
        </p:nvSpPr>
        <p:spPr>
          <a:xfrm>
            <a:off x="1856710" y="3964094"/>
            <a:ext cx="6322206"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dirty="0">
                <a:solidFill>
                  <a:srgbClr val="FFFFFF"/>
                </a:solidFill>
                <a:latin typeface="Libre Baskerville"/>
                <a:ea typeface="Libre Baskerville"/>
                <a:cs typeface="Libre Baskerville"/>
                <a:sym typeface="Libre Baskerville"/>
              </a:rPr>
              <a:t>NỘI DUNG</a:t>
            </a:r>
            <a:endParaRPr dirty="0"/>
          </a:p>
        </p:txBody>
      </p:sp>
      <p:cxnSp>
        <p:nvCxnSpPr>
          <p:cNvPr id="135" name="Google Shape;135;p15"/>
          <p:cNvCxnSpPr/>
          <p:nvPr/>
        </p:nvCxnSpPr>
        <p:spPr>
          <a:xfrm rot="5400000">
            <a:off x="3008937" y="684271"/>
            <a:ext cx="4017752" cy="0"/>
          </a:xfrm>
          <a:prstGeom prst="straightConnector1">
            <a:avLst/>
          </a:prstGeom>
          <a:noFill/>
          <a:ln w="38100" cap="flat" cmpd="sng">
            <a:solidFill>
              <a:srgbClr val="FFFFFF"/>
            </a:solidFill>
            <a:prstDash val="solid"/>
            <a:round/>
            <a:headEnd type="none" w="sm" len="sm"/>
            <a:tailEnd type="none" w="sm" len="sm"/>
          </a:ln>
        </p:spPr>
      </p:cxnSp>
      <p:pic>
        <p:nvPicPr>
          <p:cNvPr id="5" name="Picture 4">
            <a:extLst>
              <a:ext uri="{FF2B5EF4-FFF2-40B4-BE49-F238E27FC236}">
                <a16:creationId xmlns:a16="http://schemas.microsoft.com/office/drawing/2014/main" id="{7A408806-EAED-5A75-1AF3-E963E265A07A}"/>
              </a:ext>
            </a:extLst>
          </p:cNvPr>
          <p:cNvPicPr>
            <a:picLocks noChangeAspect="1"/>
          </p:cNvPicPr>
          <p:nvPr/>
        </p:nvPicPr>
        <p:blipFill>
          <a:blip r:embed="rId3"/>
          <a:stretch>
            <a:fillRect/>
          </a:stretch>
        </p:blipFill>
        <p:spPr>
          <a:xfrm>
            <a:off x="12893867" y="5058599"/>
            <a:ext cx="3938357" cy="816935"/>
          </a:xfrm>
          <a:prstGeom prst="rect">
            <a:avLst/>
          </a:prstGeom>
        </p:spPr>
      </p:pic>
      <p:sp>
        <p:nvSpPr>
          <p:cNvPr id="8" name="TextBox 7">
            <a:extLst>
              <a:ext uri="{FF2B5EF4-FFF2-40B4-BE49-F238E27FC236}">
                <a16:creationId xmlns:a16="http://schemas.microsoft.com/office/drawing/2014/main" id="{E0B13A48-15FB-A691-03C7-C64E6F0A6833}"/>
              </a:ext>
            </a:extLst>
          </p:cNvPr>
          <p:cNvSpPr txBox="1"/>
          <p:nvPr/>
        </p:nvSpPr>
        <p:spPr>
          <a:xfrm>
            <a:off x="12891040" y="9253853"/>
            <a:ext cx="4437532" cy="553998"/>
          </a:xfrm>
          <a:prstGeom prst="rect">
            <a:avLst/>
          </a:prstGeom>
          <a:noFill/>
        </p:spPr>
        <p:txBody>
          <a:bodyPr wrap="square" rtlCol="0">
            <a:spAutoFit/>
          </a:bodyPr>
          <a:lstStyle/>
          <a:p>
            <a:pPr algn="ctr"/>
            <a:r>
              <a:rPr lang="en-US" sz="3000" dirty="0" err="1">
                <a:solidFill>
                  <a:schemeClr val="bg1"/>
                </a:solidFill>
                <a:latin typeface="Libre Baskerville" panose="02000000000000000000" pitchFamily="2" charset="0"/>
              </a:rPr>
              <a:t>Các</a:t>
            </a:r>
            <a:r>
              <a:rPr lang="en-US" sz="3000" dirty="0">
                <a:solidFill>
                  <a:schemeClr val="bg1"/>
                </a:solidFill>
                <a:latin typeface="Libre Baskerville" panose="02000000000000000000" pitchFamily="2" charset="0"/>
              </a:rPr>
              <a:t> </a:t>
            </a:r>
            <a:r>
              <a:rPr lang="en-US" sz="3000" dirty="0" err="1">
                <a:solidFill>
                  <a:schemeClr val="bg1"/>
                </a:solidFill>
                <a:latin typeface="Libre Baskerville" panose="02000000000000000000" pitchFamily="2" charset="0"/>
              </a:rPr>
              <a:t>câu</a:t>
            </a:r>
            <a:r>
              <a:rPr lang="en-US" sz="3000" dirty="0">
                <a:solidFill>
                  <a:schemeClr val="bg1"/>
                </a:solidFill>
                <a:latin typeface="Libre Baskerville" panose="02000000000000000000" pitchFamily="2" charset="0"/>
              </a:rPr>
              <a:t> </a:t>
            </a:r>
            <a:r>
              <a:rPr lang="en-US" sz="3000" dirty="0" err="1">
                <a:solidFill>
                  <a:schemeClr val="bg1"/>
                </a:solidFill>
                <a:latin typeface="Libre Baskerville" panose="02000000000000000000" pitchFamily="2" charset="0"/>
              </a:rPr>
              <a:t>hỏi</a:t>
            </a:r>
            <a:r>
              <a:rPr lang="en-US" sz="3000" dirty="0">
                <a:solidFill>
                  <a:schemeClr val="bg1"/>
                </a:solidFill>
                <a:latin typeface="Libre Baskerville" panose="02000000000000000000" pitchFamily="2" charset="0"/>
              </a:rPr>
              <a:t> </a:t>
            </a:r>
            <a:r>
              <a:rPr lang="en-US" sz="3000" dirty="0" err="1">
                <a:solidFill>
                  <a:schemeClr val="bg1"/>
                </a:solidFill>
                <a:latin typeface="Libre Baskerville" panose="02000000000000000000" pitchFamily="2" charset="0"/>
              </a:rPr>
              <a:t>truy</a:t>
            </a:r>
            <a:r>
              <a:rPr lang="en-US" sz="3000" dirty="0">
                <a:solidFill>
                  <a:schemeClr val="bg1"/>
                </a:solidFill>
                <a:latin typeface="Libre Baskerville" panose="02000000000000000000" pitchFamily="2" charset="0"/>
              </a:rPr>
              <a:t> </a:t>
            </a:r>
            <a:r>
              <a:rPr lang="en-US" sz="3000" dirty="0" err="1">
                <a:solidFill>
                  <a:schemeClr val="bg1"/>
                </a:solidFill>
                <a:latin typeface="Libre Baskerville" panose="02000000000000000000" pitchFamily="2" charset="0"/>
              </a:rPr>
              <a:t>vấn</a:t>
            </a:r>
            <a:endParaRPr lang="en-US" sz="3000" dirty="0">
              <a:solidFill>
                <a:schemeClr val="bg1"/>
              </a:solidFill>
              <a:latin typeface="Libre Baskerville" panose="02000000000000000000" pitchFamily="2" charset="0"/>
            </a:endParaRPr>
          </a:p>
        </p:txBody>
      </p:sp>
      <p:grpSp>
        <p:nvGrpSpPr>
          <p:cNvPr id="15" name="Google Shape;119;p15">
            <a:extLst>
              <a:ext uri="{FF2B5EF4-FFF2-40B4-BE49-F238E27FC236}">
                <a16:creationId xmlns:a16="http://schemas.microsoft.com/office/drawing/2014/main" id="{A22F1FA3-A947-B413-A21D-826EECF5288D}"/>
              </a:ext>
            </a:extLst>
          </p:cNvPr>
          <p:cNvGrpSpPr/>
          <p:nvPr/>
        </p:nvGrpSpPr>
        <p:grpSpPr>
          <a:xfrm>
            <a:off x="10254729" y="4752710"/>
            <a:ext cx="1604292" cy="1397488"/>
            <a:chOff x="0" y="-9525"/>
            <a:chExt cx="812800" cy="708025"/>
          </a:xfrm>
        </p:grpSpPr>
        <p:sp>
          <p:nvSpPr>
            <p:cNvPr id="13" name="Google Shape;120;p15">
              <a:extLst>
                <a:ext uri="{FF2B5EF4-FFF2-40B4-BE49-F238E27FC236}">
                  <a16:creationId xmlns:a16="http://schemas.microsoft.com/office/drawing/2014/main" id="{AD596D2C-B027-5E6E-384A-4C109921F81B}"/>
                </a:ext>
              </a:extLst>
            </p:cNvPr>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4" name="Google Shape;121;p15">
              <a:extLst>
                <a:ext uri="{FF2B5EF4-FFF2-40B4-BE49-F238E27FC236}">
                  <a16:creationId xmlns:a16="http://schemas.microsoft.com/office/drawing/2014/main" id="{03103746-FADB-F044-831A-849407EBC751}"/>
                </a:ext>
              </a:extLst>
            </p:cNvPr>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dirty="0">
                  <a:solidFill>
                    <a:srgbClr val="FFFFFF"/>
                  </a:solidFill>
                  <a:latin typeface="Libre Franklin Light"/>
                  <a:ea typeface="Libre Franklin Light"/>
                  <a:cs typeface="Libre Franklin Light"/>
                  <a:sym typeface="Libre Franklin Light"/>
                </a:rPr>
                <a:t>03</a:t>
              </a:r>
              <a:r>
                <a:rPr lang="en-US" sz="3200" b="0" i="0" u="none" strike="noStrike" cap="none" dirty="0">
                  <a:solidFill>
                    <a:srgbClr val="FFFFFF"/>
                  </a:solidFill>
                  <a:latin typeface="Libre Franklin Light"/>
                  <a:ea typeface="Libre Franklin Light"/>
                  <a:cs typeface="Libre Franklin Light"/>
                  <a:sym typeface="Libre Franklin Light"/>
                </a:rPr>
                <a:t>.</a:t>
              </a:r>
              <a:endParaRPr dirty="0"/>
            </a:p>
          </p:txBody>
        </p:sp>
      </p:grpSp>
      <p:grpSp>
        <p:nvGrpSpPr>
          <p:cNvPr id="19" name="Google Shape;119;p15">
            <a:extLst>
              <a:ext uri="{FF2B5EF4-FFF2-40B4-BE49-F238E27FC236}">
                <a16:creationId xmlns:a16="http://schemas.microsoft.com/office/drawing/2014/main" id="{D55D9098-CA44-50C4-55A1-1E287F42531D}"/>
              </a:ext>
            </a:extLst>
          </p:cNvPr>
          <p:cNvGrpSpPr/>
          <p:nvPr/>
        </p:nvGrpSpPr>
        <p:grpSpPr>
          <a:xfrm>
            <a:off x="10256167" y="6759789"/>
            <a:ext cx="1604292" cy="1397488"/>
            <a:chOff x="0" y="-9525"/>
            <a:chExt cx="812800" cy="708025"/>
          </a:xfrm>
        </p:grpSpPr>
        <p:sp>
          <p:nvSpPr>
            <p:cNvPr id="17" name="Google Shape;120;p15">
              <a:extLst>
                <a:ext uri="{FF2B5EF4-FFF2-40B4-BE49-F238E27FC236}">
                  <a16:creationId xmlns:a16="http://schemas.microsoft.com/office/drawing/2014/main" id="{D9A9C01B-DDA6-7CEB-27EB-09ED183D0E35}"/>
                </a:ext>
              </a:extLst>
            </p:cNvPr>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8" name="Google Shape;121;p15">
              <a:extLst>
                <a:ext uri="{FF2B5EF4-FFF2-40B4-BE49-F238E27FC236}">
                  <a16:creationId xmlns:a16="http://schemas.microsoft.com/office/drawing/2014/main" id="{140C120C-1BA6-143C-0001-E58B86C9049F}"/>
                </a:ext>
              </a:extLst>
            </p:cNvPr>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dirty="0">
                  <a:solidFill>
                    <a:srgbClr val="FFFFFF"/>
                  </a:solidFill>
                  <a:latin typeface="Libre Franklin Light"/>
                  <a:ea typeface="Libre Franklin Light"/>
                  <a:cs typeface="Libre Franklin Light"/>
                  <a:sym typeface="Libre Franklin Light"/>
                </a:rPr>
                <a:t>04</a:t>
              </a:r>
              <a:r>
                <a:rPr lang="en-US" sz="3200" b="0" i="0" u="none" strike="noStrike" cap="none" dirty="0">
                  <a:solidFill>
                    <a:srgbClr val="FFFFFF"/>
                  </a:solidFill>
                  <a:latin typeface="Libre Franklin Light"/>
                  <a:ea typeface="Libre Franklin Light"/>
                  <a:cs typeface="Libre Franklin Light"/>
                  <a:sym typeface="Libre Franklin Light"/>
                </a:rPr>
                <a:t>.</a:t>
              </a:r>
              <a:endParaRPr dirty="0"/>
            </a:p>
          </p:txBody>
        </p:sp>
      </p:grpSp>
      <p:grpSp>
        <p:nvGrpSpPr>
          <p:cNvPr id="23" name="Google Shape;119;p15">
            <a:extLst>
              <a:ext uri="{FF2B5EF4-FFF2-40B4-BE49-F238E27FC236}">
                <a16:creationId xmlns:a16="http://schemas.microsoft.com/office/drawing/2014/main" id="{BDC506A3-059A-BE5F-52AF-171E32C6B436}"/>
              </a:ext>
            </a:extLst>
          </p:cNvPr>
          <p:cNvGrpSpPr/>
          <p:nvPr/>
        </p:nvGrpSpPr>
        <p:grpSpPr>
          <a:xfrm>
            <a:off x="10213035" y="8830128"/>
            <a:ext cx="1604292" cy="1397488"/>
            <a:chOff x="0" y="-9525"/>
            <a:chExt cx="812800" cy="708025"/>
          </a:xfrm>
        </p:grpSpPr>
        <p:sp>
          <p:nvSpPr>
            <p:cNvPr id="21" name="Google Shape;120;p15">
              <a:extLst>
                <a:ext uri="{FF2B5EF4-FFF2-40B4-BE49-F238E27FC236}">
                  <a16:creationId xmlns:a16="http://schemas.microsoft.com/office/drawing/2014/main" id="{D4A67DDF-2588-CCF9-0E59-4B39D1B2365B}"/>
                </a:ext>
              </a:extLst>
            </p:cNvPr>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22" name="Google Shape;121;p15">
              <a:extLst>
                <a:ext uri="{FF2B5EF4-FFF2-40B4-BE49-F238E27FC236}">
                  <a16:creationId xmlns:a16="http://schemas.microsoft.com/office/drawing/2014/main" id="{99218EF7-E940-3B6B-D03D-4705BB0644D8}"/>
                </a:ext>
              </a:extLst>
            </p:cNvPr>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dirty="0">
                  <a:solidFill>
                    <a:srgbClr val="FFFFFF"/>
                  </a:solidFill>
                  <a:latin typeface="Libre Franklin Light"/>
                  <a:ea typeface="Libre Franklin Light"/>
                  <a:cs typeface="Libre Franklin Light"/>
                  <a:sym typeface="Libre Franklin Light"/>
                </a:rPr>
                <a:t>05</a:t>
              </a:r>
              <a:r>
                <a:rPr lang="en-US" sz="3200" b="0" i="0" u="none" strike="noStrike" cap="none" dirty="0">
                  <a:solidFill>
                    <a:srgbClr val="FFFFFF"/>
                  </a:solidFill>
                  <a:latin typeface="Libre Franklin Light"/>
                  <a:ea typeface="Libre Franklin Light"/>
                  <a:cs typeface="Libre Franklin Light"/>
                  <a:sym typeface="Libre Franklin Light"/>
                </a:rPr>
                <a:t>.</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500"/>
                                        <p:tgtEl>
                                          <p:spTgt spid="134"/>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6"/>
                                        </p:tgtEl>
                                        <p:attrNameLst>
                                          <p:attrName>style.visibility</p:attrName>
                                        </p:attrNameLst>
                                      </p:cBhvr>
                                      <p:to>
                                        <p:strVal val="visible"/>
                                      </p:to>
                                    </p:set>
                                    <p:anim calcmode="lin" valueType="num">
                                      <p:cBhvr additive="base">
                                        <p:cTn id="18" dur="500" fill="hold"/>
                                        <p:tgtEl>
                                          <p:spTgt spid="116"/>
                                        </p:tgtEl>
                                        <p:attrNameLst>
                                          <p:attrName>ppt_x</p:attrName>
                                        </p:attrNameLst>
                                      </p:cBhvr>
                                      <p:tavLst>
                                        <p:tav tm="0">
                                          <p:val>
                                            <p:strVal val="#ppt_x"/>
                                          </p:val>
                                        </p:tav>
                                        <p:tav tm="100000">
                                          <p:val>
                                            <p:strVal val="#ppt_x"/>
                                          </p:val>
                                        </p:tav>
                                      </p:tavLst>
                                    </p:anim>
                                    <p:anim calcmode="lin" valueType="num">
                                      <p:cBhvr additive="base">
                                        <p:cTn id="19" dur="500" fill="hold"/>
                                        <p:tgtEl>
                                          <p:spTgt spid="1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 calcmode="lin" valueType="num">
                                      <p:cBhvr additive="base">
                                        <p:cTn id="22" dur="500" fill="hold"/>
                                        <p:tgtEl>
                                          <p:spTgt spid="130"/>
                                        </p:tgtEl>
                                        <p:attrNameLst>
                                          <p:attrName>ppt_x</p:attrName>
                                        </p:attrNameLst>
                                      </p:cBhvr>
                                      <p:tavLst>
                                        <p:tav tm="0">
                                          <p:val>
                                            <p:strVal val="#ppt_x"/>
                                          </p:val>
                                        </p:tav>
                                        <p:tav tm="100000">
                                          <p:val>
                                            <p:strVal val="#ppt_x"/>
                                          </p:val>
                                        </p:tav>
                                      </p:tavLst>
                                    </p:anim>
                                    <p:anim calcmode="lin" valueType="num">
                                      <p:cBhvr additive="base">
                                        <p:cTn id="23" dur="500" fill="hold"/>
                                        <p:tgtEl>
                                          <p:spTgt spid="13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19"/>
                                        </p:tgtEl>
                                        <p:attrNameLst>
                                          <p:attrName>style.visibility</p:attrName>
                                        </p:attrNameLst>
                                      </p:cBhvr>
                                      <p:to>
                                        <p:strVal val="visible"/>
                                      </p:to>
                                    </p:set>
                                    <p:anim calcmode="lin" valueType="num">
                                      <p:cBhvr additive="base">
                                        <p:cTn id="26" dur="500" fill="hold"/>
                                        <p:tgtEl>
                                          <p:spTgt spid="119"/>
                                        </p:tgtEl>
                                        <p:attrNameLst>
                                          <p:attrName>ppt_x</p:attrName>
                                        </p:attrNameLst>
                                      </p:cBhvr>
                                      <p:tavLst>
                                        <p:tav tm="0">
                                          <p:val>
                                            <p:strVal val="#ppt_x"/>
                                          </p:val>
                                        </p:tav>
                                        <p:tav tm="100000">
                                          <p:val>
                                            <p:strVal val="#ppt_x"/>
                                          </p:val>
                                        </p:tav>
                                      </p:tavLst>
                                    </p:anim>
                                    <p:anim calcmode="lin" valueType="num">
                                      <p:cBhvr additive="base">
                                        <p:cTn id="27" dur="500" fill="hold"/>
                                        <p:tgtEl>
                                          <p:spTgt spid="119"/>
                                        </p:tgtEl>
                                        <p:attrNameLst>
                                          <p:attrName>ppt_y</p:attrName>
                                        </p:attrNameLst>
                                      </p:cBhvr>
                                      <p:tavLst>
                                        <p:tav tm="0">
                                          <p:val>
                                            <p:strVal val="1+#ppt_h/2"/>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500"/>
                                        <p:tgtEl>
                                          <p:spTgt spid="12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fade">
                                      <p:cBhvr>
                                        <p:cTn id="35" dur="1000"/>
                                        <p:tgtEl>
                                          <p:spTgt spid="132"/>
                                        </p:tgtEl>
                                      </p:cBhvr>
                                    </p:animEffect>
                                    <p:anim calcmode="lin" valueType="num">
                                      <p:cBhvr>
                                        <p:cTn id="36" dur="1000" fill="hold"/>
                                        <p:tgtEl>
                                          <p:spTgt spid="132"/>
                                        </p:tgtEl>
                                        <p:attrNameLst>
                                          <p:attrName>ppt_x</p:attrName>
                                        </p:attrNameLst>
                                      </p:cBhvr>
                                      <p:tavLst>
                                        <p:tav tm="0">
                                          <p:val>
                                            <p:strVal val="#ppt_x"/>
                                          </p:val>
                                        </p:tav>
                                        <p:tav tm="100000">
                                          <p:val>
                                            <p:strVal val="#ppt_x"/>
                                          </p:val>
                                        </p:tav>
                                      </p:tavLst>
                                    </p:anim>
                                    <p:anim calcmode="lin" valueType="num">
                                      <p:cBhvr>
                                        <p:cTn id="37" dur="1000" fill="hold"/>
                                        <p:tgtEl>
                                          <p:spTgt spid="13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2"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2"/>
          <p:cNvPicPr preferRelativeResize="0"/>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rcRect t="12500" b="12500"/>
          <a:stretch/>
        </p:blipFill>
        <p:spPr>
          <a:xfrm>
            <a:off x="0" y="0"/>
            <a:ext cx="18288000" cy="10287000"/>
          </a:xfrm>
          <a:prstGeom prst="rect">
            <a:avLst/>
          </a:prstGeom>
          <a:noFill/>
          <a:ln>
            <a:noFill/>
          </a:ln>
        </p:spPr>
      </p:pic>
      <p:grpSp>
        <p:nvGrpSpPr>
          <p:cNvPr id="226" name="Google Shape;226;p22"/>
          <p:cNvGrpSpPr/>
          <p:nvPr/>
        </p:nvGrpSpPr>
        <p:grpSpPr>
          <a:xfrm>
            <a:off x="0" y="3092907"/>
            <a:ext cx="18287996" cy="4105339"/>
            <a:chOff x="0" y="-47625"/>
            <a:chExt cx="4816592" cy="1081242"/>
          </a:xfrm>
        </p:grpSpPr>
        <p:sp>
          <p:nvSpPr>
            <p:cNvPr id="227" name="Google Shape;227;p22"/>
            <p:cNvSpPr/>
            <p:nvPr/>
          </p:nvSpPr>
          <p:spPr>
            <a:xfrm>
              <a:off x="0" y="0"/>
              <a:ext cx="4816592" cy="1033617"/>
            </a:xfrm>
            <a:custGeom>
              <a:avLst/>
              <a:gdLst/>
              <a:ahLst/>
              <a:cxnLst/>
              <a:rect l="l" t="t" r="r" b="b"/>
              <a:pathLst>
                <a:path w="4816592" h="1033617" extrusionOk="0">
                  <a:moveTo>
                    <a:pt x="0" y="0"/>
                  </a:moveTo>
                  <a:lnTo>
                    <a:pt x="4816592" y="0"/>
                  </a:lnTo>
                  <a:lnTo>
                    <a:pt x="4816592" y="1033617"/>
                  </a:lnTo>
                  <a:lnTo>
                    <a:pt x="0" y="1033617"/>
                  </a:lnTo>
                  <a:close/>
                </a:path>
              </a:pathLst>
            </a:custGeom>
            <a:solidFill>
              <a:srgbClr val="014E97"/>
            </a:solidFill>
            <a:ln>
              <a:noFill/>
            </a:ln>
          </p:spPr>
        </p:sp>
        <p:sp>
          <p:nvSpPr>
            <p:cNvPr id="228" name="Google Shape;228;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9" name="Google Shape;229;p22"/>
          <p:cNvSpPr txBox="1"/>
          <p:nvPr/>
        </p:nvSpPr>
        <p:spPr>
          <a:xfrm>
            <a:off x="1038225" y="3676824"/>
            <a:ext cx="16474200"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0" i="0" u="none" strike="noStrike" cap="none" dirty="0">
                <a:solidFill>
                  <a:srgbClr val="FFFFFF"/>
                </a:solidFill>
                <a:latin typeface="Libre Baskerville"/>
                <a:ea typeface="Libre Baskerville"/>
                <a:cs typeface="Libre Baskerville"/>
                <a:sym typeface="Libre Baskerville"/>
              </a:rPr>
              <a:t>THANK YOU FOR LISTENING OUR PRESENTATION</a:t>
            </a:r>
            <a:endParaRPr dirty="0"/>
          </a:p>
        </p:txBody>
      </p:sp>
      <p:cxnSp>
        <p:nvCxnSpPr>
          <p:cNvPr id="231" name="Google Shape;231;p22"/>
          <p:cNvCxnSpPr/>
          <p:nvPr/>
        </p:nvCxnSpPr>
        <p:spPr>
          <a:xfrm>
            <a:off x="5897880" y="6265104"/>
            <a:ext cx="6492240"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par>
                                <p:cTn id="8" presetID="10" presetClass="entr" presetSubtype="0" fill="hold"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fade">
                                      <p:cBhvr>
                                        <p:cTn id="10" dur="500"/>
                                        <p:tgtEl>
                                          <p:spTgt spid="226"/>
                                        </p:tgtEl>
                                      </p:cBhvr>
                                    </p:animEffect>
                                  </p:childTnLst>
                                </p:cTn>
                              </p:par>
                              <p:par>
                                <p:cTn id="11" presetID="10" presetClass="entr" presetSubtype="0" fill="hold" nodeType="withEffect">
                                  <p:stCondLst>
                                    <p:cond delay="0"/>
                                  </p:stCondLst>
                                  <p:childTnLst>
                                    <p:set>
                                      <p:cBhvr>
                                        <p:cTn id="12" dur="1" fill="hold">
                                          <p:stCondLst>
                                            <p:cond delay="0"/>
                                          </p:stCondLst>
                                        </p:cTn>
                                        <p:tgtEl>
                                          <p:spTgt spid="231"/>
                                        </p:tgtEl>
                                        <p:attrNameLst>
                                          <p:attrName>style.visibility</p:attrName>
                                        </p:attrNameLst>
                                      </p:cBhvr>
                                      <p:to>
                                        <p:strVal val="visible"/>
                                      </p:to>
                                    </p:set>
                                    <p:animEffect transition="in" filter="fade">
                                      <p:cBhvr>
                                        <p:cTn id="13"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94"/>
        <p:cNvGrpSpPr/>
        <p:nvPr/>
      </p:nvGrpSpPr>
      <p:grpSpPr>
        <a:xfrm>
          <a:off x="0" y="0"/>
          <a:ext cx="0" cy="0"/>
          <a:chOff x="0" y="0"/>
          <a:chExt cx="0" cy="0"/>
        </a:xfrm>
      </p:grpSpPr>
      <p:pic>
        <p:nvPicPr>
          <p:cNvPr id="95" name="Google Shape;95;p14"/>
          <p:cNvPicPr preferRelativeResize="0"/>
          <p:nvPr/>
        </p:nvPicPr>
        <p:blipFill>
          <a:blip r:embed="rId3"/>
          <a:srcRect t="16467" b="16467"/>
          <a:stretch/>
        </p:blipFill>
        <p:spPr>
          <a:xfrm>
            <a:off x="0" y="5143500"/>
            <a:ext cx="10225744" cy="5143500"/>
          </a:xfrm>
          <a:prstGeom prst="rect">
            <a:avLst/>
          </a:prstGeom>
          <a:noFill/>
          <a:ln>
            <a:noFill/>
          </a:ln>
        </p:spPr>
      </p:pic>
      <p:grpSp>
        <p:nvGrpSpPr>
          <p:cNvPr id="96" name="Google Shape;96;p14"/>
          <p:cNvGrpSpPr/>
          <p:nvPr/>
        </p:nvGrpSpPr>
        <p:grpSpPr>
          <a:xfrm>
            <a:off x="10225744" y="-180826"/>
            <a:ext cx="8062256" cy="10467826"/>
            <a:chOff x="0" y="-47625"/>
            <a:chExt cx="2123392" cy="2756958"/>
          </a:xfrm>
        </p:grpSpPr>
        <p:sp>
          <p:nvSpPr>
            <p:cNvPr id="97" name="Google Shape;97;p14"/>
            <p:cNvSpPr/>
            <p:nvPr/>
          </p:nvSpPr>
          <p:spPr>
            <a:xfrm>
              <a:off x="0" y="0"/>
              <a:ext cx="2123392" cy="2709333"/>
            </a:xfrm>
            <a:custGeom>
              <a:avLst/>
              <a:gdLst/>
              <a:ahLst/>
              <a:cxnLst/>
              <a:rect l="l" t="t" r="r" b="b"/>
              <a:pathLst>
                <a:path w="2123392" h="2709333" extrusionOk="0">
                  <a:moveTo>
                    <a:pt x="0" y="0"/>
                  </a:moveTo>
                  <a:lnTo>
                    <a:pt x="2123392" y="0"/>
                  </a:lnTo>
                  <a:lnTo>
                    <a:pt x="2123392" y="2709333"/>
                  </a:lnTo>
                  <a:lnTo>
                    <a:pt x="0" y="2709333"/>
                  </a:lnTo>
                  <a:close/>
                </a:path>
              </a:pathLst>
            </a:custGeom>
            <a:solidFill>
              <a:srgbClr val="014E97"/>
            </a:solidFill>
            <a:ln>
              <a:noFill/>
            </a:ln>
          </p:spPr>
          <p:txBody>
            <a:bodyPr/>
            <a:lstStyle/>
            <a:p>
              <a:endParaRPr lang="en-US" dirty="0"/>
            </a:p>
          </p:txBody>
        </p:sp>
        <p:sp>
          <p:nvSpPr>
            <p:cNvPr id="98" name="Google Shape;9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14"/>
          <p:cNvGrpSpPr/>
          <p:nvPr/>
        </p:nvGrpSpPr>
        <p:grpSpPr>
          <a:xfrm>
            <a:off x="10645500" y="6333415"/>
            <a:ext cx="3138937" cy="3230769"/>
            <a:chOff x="-13916" y="-213611"/>
            <a:chExt cx="826716" cy="850900"/>
          </a:xfrm>
        </p:grpSpPr>
        <p:sp>
          <p:nvSpPr>
            <p:cNvPr id="100" name="Google Shape;100;p14"/>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sp>
        <p:sp>
          <p:nvSpPr>
            <p:cNvPr id="101" name="Google Shape;101;p14"/>
            <p:cNvSpPr txBox="1"/>
            <p:nvPr/>
          </p:nvSpPr>
          <p:spPr>
            <a:xfrm>
              <a:off x="-13916" y="-213611"/>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40016"/>
                </a:lnSpc>
                <a:spcBef>
                  <a:spcPts val="0"/>
                </a:spcBef>
                <a:spcAft>
                  <a:spcPts val="0"/>
                </a:spcAft>
                <a:buNone/>
              </a:pPr>
              <a:endParaRPr dirty="0"/>
            </a:p>
          </p:txBody>
        </p:sp>
      </p:grpSp>
      <p:grpSp>
        <p:nvGrpSpPr>
          <p:cNvPr id="102" name="Google Shape;102;p14"/>
          <p:cNvGrpSpPr/>
          <p:nvPr/>
        </p:nvGrpSpPr>
        <p:grpSpPr>
          <a:xfrm>
            <a:off x="10679912" y="2926188"/>
            <a:ext cx="3086100" cy="3230769"/>
            <a:chOff x="0" y="-38100"/>
            <a:chExt cx="812800" cy="850900"/>
          </a:xfrm>
        </p:grpSpPr>
        <p:sp>
          <p:nvSpPr>
            <p:cNvPr id="103" name="Google Shape;103;p14"/>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sp>
        <p:sp>
          <p:nvSpPr>
            <p:cNvPr id="104" name="Google Shape;104;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40016"/>
                </a:lnSpc>
                <a:spcBef>
                  <a:spcPts val="0"/>
                </a:spcBef>
                <a:spcAft>
                  <a:spcPts val="0"/>
                </a:spcAft>
                <a:buNone/>
              </a:pPr>
              <a:endParaRPr dirty="0"/>
            </a:p>
          </p:txBody>
        </p:sp>
      </p:grpSp>
      <p:grpSp>
        <p:nvGrpSpPr>
          <p:cNvPr id="105" name="Google Shape;105;p14"/>
          <p:cNvGrpSpPr/>
          <p:nvPr/>
        </p:nvGrpSpPr>
        <p:grpSpPr>
          <a:xfrm>
            <a:off x="10698337" y="-266699"/>
            <a:ext cx="3086100" cy="3230769"/>
            <a:chOff x="0" y="-269658"/>
            <a:chExt cx="812800" cy="850900"/>
          </a:xfrm>
        </p:grpSpPr>
        <p:sp>
          <p:nvSpPr>
            <p:cNvPr id="106" name="Google Shape;106;p14"/>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sp>
        <p:sp>
          <p:nvSpPr>
            <p:cNvPr id="107" name="Google Shape;107;p14"/>
            <p:cNvSpPr txBox="1"/>
            <p:nvPr/>
          </p:nvSpPr>
          <p:spPr>
            <a:xfrm>
              <a:off x="0" y="-269658"/>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40016"/>
                </a:lnSpc>
                <a:spcBef>
                  <a:spcPts val="0"/>
                </a:spcBef>
                <a:spcAft>
                  <a:spcPts val="0"/>
                </a:spcAft>
                <a:buNone/>
              </a:pPr>
              <a:r>
                <a:rPr lang="en-US" sz="3000" b="1" dirty="0">
                  <a:solidFill>
                    <a:srgbClr val="FFFFFF"/>
                  </a:solidFill>
                  <a:latin typeface="Libre Franklin"/>
                  <a:sym typeface="Libre Franklin"/>
                </a:rPr>
                <a:t>ĐẶT VẤN ĐỀ</a:t>
              </a:r>
              <a:endParaRPr sz="3000" dirty="0"/>
            </a:p>
          </p:txBody>
        </p:sp>
      </p:grpSp>
      <p:sp>
        <p:nvSpPr>
          <p:cNvPr id="108" name="Google Shape;108;p14"/>
          <p:cNvSpPr txBox="1"/>
          <p:nvPr/>
        </p:nvSpPr>
        <p:spPr>
          <a:xfrm>
            <a:off x="10751174" y="2161985"/>
            <a:ext cx="6317666" cy="6334042"/>
          </a:xfrm>
          <a:prstGeom prst="rect">
            <a:avLst/>
          </a:prstGeom>
          <a:noFill/>
          <a:ln>
            <a:noFill/>
          </a:ln>
        </p:spPr>
        <p:txBody>
          <a:bodyPr spcFirstLastPara="1" wrap="square" lIns="0" tIns="0" rIns="0" bIns="0" anchor="t" anchorCtr="0">
            <a:spAutoFit/>
          </a:bodyPr>
          <a:lstStyle/>
          <a:p>
            <a:pPr marL="342900" lvl="0" indent="-342900">
              <a:lnSpc>
                <a:spcPct val="140000"/>
              </a:lnSpc>
              <a:buFont typeface="Arial" panose="020B0604020202020204" pitchFamily="34" charset="0"/>
              <a:buChar char="•"/>
            </a:pPr>
            <a:r>
              <a:rPr lang="vi-VN" sz="2100" dirty="0">
                <a:solidFill>
                  <a:srgbClr val="FFFFFF"/>
                </a:solidFill>
                <a:latin typeface="Libre Franklin Light"/>
                <a:ea typeface="Libre Franklin Light"/>
                <a:cs typeface="Libre Franklin Light"/>
                <a:sym typeface="Libre Franklin Light"/>
              </a:rPr>
              <a:t>Mixue hiện được nhắc đến là một trong những thương hiệu trà sữa lớn nhất Trung Quốc với độ nhận diện cực cao. Trước khi có được danh tiếng vang dội như vậy, Mixue từng là một cửa hàng bán đá bào lạnh (bingsu) ở huyện Trịnh Châu, tỉnh Hà Nam được ông Zhang Hongchao mở vào năm 1997.</a:t>
            </a:r>
            <a:endParaRPr lang="en-US" sz="2100" dirty="0">
              <a:solidFill>
                <a:srgbClr val="FFFFFF"/>
              </a:solidFill>
              <a:latin typeface="Libre Franklin Light"/>
              <a:ea typeface="Libre Franklin Light"/>
              <a:cs typeface="Libre Franklin Light"/>
              <a:sym typeface="Libre Franklin Light"/>
            </a:endParaRPr>
          </a:p>
          <a:p>
            <a:pPr marL="342900" lvl="0" indent="-342900">
              <a:lnSpc>
                <a:spcPct val="140000"/>
              </a:lnSpc>
              <a:buFont typeface="Arial" panose="020B0604020202020204" pitchFamily="34" charset="0"/>
              <a:buChar char="•"/>
            </a:pPr>
            <a:r>
              <a:rPr lang="vi-VN" sz="2100" dirty="0">
                <a:solidFill>
                  <a:srgbClr val="FFFFFF"/>
                </a:solidFill>
                <a:latin typeface="Libre Franklin Light"/>
                <a:ea typeface="Libre Franklin Light"/>
                <a:cs typeface="Libre Franklin Light"/>
                <a:sym typeface="Libre Franklin Light"/>
              </a:rPr>
              <a:t>Sau đó Mixue dần trở nên lớn mạnh nhờ sản phẩm hấp dẫn cùng với giá thành rẻ nhanh chóng được người trẻ yêu thích. Mixue cho phép nhượng quyền và trở nên phổ biến ở thị trường việt nam. Do đó việc có một cơ sở dữ liệu để quản lí chuỗi cửa hàng đang ngày càng phát triển này là vô cùng cần thiết.</a:t>
            </a:r>
            <a:endParaRPr sz="2100" b="0" i="0" u="none" strike="noStrike" cap="none" dirty="0">
              <a:solidFill>
                <a:srgbClr val="FFFFFF"/>
              </a:solidFill>
              <a:latin typeface="Libre Franklin Light"/>
              <a:ea typeface="Libre Franklin Light"/>
              <a:cs typeface="Libre Franklin Light"/>
              <a:sym typeface="Libre Franklin Light"/>
            </a:endParaRPr>
          </a:p>
        </p:txBody>
      </p:sp>
      <p:sp>
        <p:nvSpPr>
          <p:cNvPr id="109" name="Google Shape;109;p14"/>
          <p:cNvSpPr txBox="1"/>
          <p:nvPr/>
        </p:nvSpPr>
        <p:spPr>
          <a:xfrm>
            <a:off x="419753" y="757161"/>
            <a:ext cx="9386237" cy="272382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375" b="1" i="0" u="none" strike="noStrike" cap="none" dirty="0">
                <a:solidFill>
                  <a:srgbClr val="FFFFFF"/>
                </a:solidFill>
                <a:latin typeface="Libre Baskerville"/>
                <a:ea typeface="Libre Baskerville"/>
                <a:cs typeface="Libre Baskerville"/>
                <a:sym typeface="Libre Baskerville"/>
              </a:rPr>
              <a:t>BÀI TOÁN</a:t>
            </a:r>
          </a:p>
          <a:p>
            <a:pPr marL="0" marR="0" lvl="0" indent="0" algn="ctr" rtl="0">
              <a:lnSpc>
                <a:spcPct val="120000"/>
              </a:lnSpc>
              <a:spcBef>
                <a:spcPts val="0"/>
              </a:spcBef>
              <a:spcAft>
                <a:spcPts val="0"/>
              </a:spcAft>
              <a:buNone/>
            </a:pPr>
            <a:r>
              <a:rPr lang="en-US" sz="7375" b="1" i="0" u="none" strike="noStrike" cap="none" dirty="0">
                <a:solidFill>
                  <a:srgbClr val="FFFFFF"/>
                </a:solidFill>
                <a:latin typeface="Libre Baskerville"/>
                <a:ea typeface="Libre Baskerville"/>
                <a:cs typeface="Libre Baskerville"/>
                <a:sym typeface="Libre Baskerville"/>
              </a:rPr>
              <a:t> ĐẶT RA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5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nodeType="with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94"/>
        <p:cNvGrpSpPr/>
        <p:nvPr/>
      </p:nvGrpSpPr>
      <p:grpSpPr>
        <a:xfrm>
          <a:off x="0" y="0"/>
          <a:ext cx="0" cy="0"/>
          <a:chOff x="0" y="0"/>
          <a:chExt cx="0" cy="0"/>
        </a:xfrm>
      </p:grpSpPr>
      <p:grpSp>
        <p:nvGrpSpPr>
          <p:cNvPr id="96" name="Google Shape;96;p14"/>
          <p:cNvGrpSpPr/>
          <p:nvPr/>
        </p:nvGrpSpPr>
        <p:grpSpPr>
          <a:xfrm>
            <a:off x="10225744" y="-180826"/>
            <a:ext cx="8062256" cy="10467826"/>
            <a:chOff x="0" y="-47625"/>
            <a:chExt cx="2123392" cy="2756958"/>
          </a:xfrm>
        </p:grpSpPr>
        <p:sp>
          <p:nvSpPr>
            <p:cNvPr id="97" name="Google Shape;97;p14"/>
            <p:cNvSpPr/>
            <p:nvPr/>
          </p:nvSpPr>
          <p:spPr>
            <a:xfrm>
              <a:off x="0" y="0"/>
              <a:ext cx="2123392" cy="2709333"/>
            </a:xfrm>
            <a:custGeom>
              <a:avLst/>
              <a:gdLst/>
              <a:ahLst/>
              <a:cxnLst/>
              <a:rect l="l" t="t" r="r" b="b"/>
              <a:pathLst>
                <a:path w="2123392" h="2709333" extrusionOk="0">
                  <a:moveTo>
                    <a:pt x="0" y="0"/>
                  </a:moveTo>
                  <a:lnTo>
                    <a:pt x="2123392" y="0"/>
                  </a:lnTo>
                  <a:lnTo>
                    <a:pt x="2123392" y="2709333"/>
                  </a:lnTo>
                  <a:lnTo>
                    <a:pt x="0" y="2709333"/>
                  </a:lnTo>
                  <a:close/>
                </a:path>
              </a:pathLst>
            </a:custGeom>
            <a:solidFill>
              <a:srgbClr val="014E97"/>
            </a:solidFill>
            <a:ln>
              <a:noFill/>
            </a:ln>
          </p:spPr>
          <p:txBody>
            <a:bodyPr/>
            <a:lstStyle/>
            <a:p>
              <a:endParaRPr lang="en-US" dirty="0"/>
            </a:p>
          </p:txBody>
        </p:sp>
        <p:sp>
          <p:nvSpPr>
            <p:cNvPr id="98" name="Google Shape;9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14"/>
          <p:cNvGrpSpPr/>
          <p:nvPr/>
        </p:nvGrpSpPr>
        <p:grpSpPr>
          <a:xfrm>
            <a:off x="10645500" y="6333415"/>
            <a:ext cx="3138937" cy="3230769"/>
            <a:chOff x="-13916" y="-213611"/>
            <a:chExt cx="826716" cy="850900"/>
          </a:xfrm>
        </p:grpSpPr>
        <p:sp>
          <p:nvSpPr>
            <p:cNvPr id="100" name="Google Shape;100;p14"/>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sp>
        <p:sp>
          <p:nvSpPr>
            <p:cNvPr id="101" name="Google Shape;101;p14"/>
            <p:cNvSpPr txBox="1"/>
            <p:nvPr/>
          </p:nvSpPr>
          <p:spPr>
            <a:xfrm>
              <a:off x="-13916" y="-213611"/>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40016"/>
                </a:lnSpc>
                <a:spcBef>
                  <a:spcPts val="0"/>
                </a:spcBef>
                <a:spcAft>
                  <a:spcPts val="0"/>
                </a:spcAft>
                <a:buNone/>
              </a:pPr>
              <a:endParaRPr dirty="0"/>
            </a:p>
          </p:txBody>
        </p:sp>
      </p:grpSp>
      <p:grpSp>
        <p:nvGrpSpPr>
          <p:cNvPr id="102" name="Google Shape;102;p14"/>
          <p:cNvGrpSpPr/>
          <p:nvPr/>
        </p:nvGrpSpPr>
        <p:grpSpPr>
          <a:xfrm>
            <a:off x="10679912" y="2926188"/>
            <a:ext cx="3086100" cy="3230769"/>
            <a:chOff x="0" y="-38100"/>
            <a:chExt cx="812800" cy="850900"/>
          </a:xfrm>
        </p:grpSpPr>
        <p:sp>
          <p:nvSpPr>
            <p:cNvPr id="103" name="Google Shape;103;p14"/>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sp>
        <p:sp>
          <p:nvSpPr>
            <p:cNvPr id="104" name="Google Shape;104;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40016"/>
                </a:lnSpc>
                <a:spcBef>
                  <a:spcPts val="0"/>
                </a:spcBef>
                <a:spcAft>
                  <a:spcPts val="0"/>
                </a:spcAft>
                <a:buNone/>
              </a:pPr>
              <a:endParaRPr dirty="0"/>
            </a:p>
          </p:txBody>
        </p:sp>
      </p:grpSp>
      <p:grpSp>
        <p:nvGrpSpPr>
          <p:cNvPr id="105" name="Google Shape;105;p14"/>
          <p:cNvGrpSpPr/>
          <p:nvPr/>
        </p:nvGrpSpPr>
        <p:grpSpPr>
          <a:xfrm>
            <a:off x="10698337" y="-281101"/>
            <a:ext cx="6333654" cy="3230769"/>
            <a:chOff x="0" y="-273451"/>
            <a:chExt cx="1668123" cy="850900"/>
          </a:xfrm>
        </p:grpSpPr>
        <p:sp>
          <p:nvSpPr>
            <p:cNvPr id="106" name="Google Shape;106;p14"/>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sp>
        <p:sp>
          <p:nvSpPr>
            <p:cNvPr id="107" name="Google Shape;107;p14"/>
            <p:cNvSpPr txBox="1"/>
            <p:nvPr/>
          </p:nvSpPr>
          <p:spPr>
            <a:xfrm>
              <a:off x="410503" y="-273451"/>
              <a:ext cx="125762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40016"/>
                </a:lnSpc>
                <a:spcBef>
                  <a:spcPts val="0"/>
                </a:spcBef>
                <a:spcAft>
                  <a:spcPts val="0"/>
                </a:spcAft>
                <a:buNone/>
              </a:pPr>
              <a:r>
                <a:rPr lang="en-US" sz="3000" b="1" dirty="0">
                  <a:solidFill>
                    <a:srgbClr val="FFFFFF"/>
                  </a:solidFill>
                  <a:latin typeface="Libre Franklin"/>
                  <a:sym typeface="Libre Franklin"/>
                </a:rPr>
                <a:t>BÀI TOÁN THỰC TẾ</a:t>
              </a:r>
              <a:endParaRPr sz="3000" dirty="0"/>
            </a:p>
          </p:txBody>
        </p:sp>
      </p:grpSp>
      <p:sp>
        <p:nvSpPr>
          <p:cNvPr id="108" name="Google Shape;108;p14"/>
          <p:cNvSpPr txBox="1"/>
          <p:nvPr/>
        </p:nvSpPr>
        <p:spPr>
          <a:xfrm>
            <a:off x="10679912" y="1991146"/>
            <a:ext cx="6317666" cy="7238905"/>
          </a:xfrm>
          <a:prstGeom prst="rect">
            <a:avLst/>
          </a:prstGeom>
          <a:noFill/>
          <a:ln>
            <a:noFill/>
          </a:ln>
        </p:spPr>
        <p:txBody>
          <a:bodyPr spcFirstLastPara="1" wrap="square" lIns="0" tIns="0" rIns="0" bIns="0" anchor="t" anchorCtr="0">
            <a:spAutoFit/>
          </a:bodyPr>
          <a:lstStyle/>
          <a:p>
            <a:pPr marL="342900" lvl="0" indent="-342900">
              <a:lnSpc>
                <a:spcPct val="140000"/>
              </a:lnSpc>
              <a:buFont typeface="Arial" panose="020B0604020202020204" pitchFamily="34" charset="0"/>
              <a:buChar char="•"/>
            </a:pPr>
            <a:r>
              <a:rPr lang="vi-VN" sz="2100" dirty="0">
                <a:solidFill>
                  <a:srgbClr val="FFFFFF"/>
                </a:solidFill>
                <a:latin typeface="Libre Franklin Light"/>
                <a:ea typeface="Libre Franklin Light"/>
                <a:cs typeface="Libre Franklin Light"/>
                <a:sym typeface="Libre Franklin Light"/>
              </a:rPr>
              <a:t>Đối tượng người dùng hệ thốn</a:t>
            </a:r>
            <a:r>
              <a:rPr lang="en-US" sz="2100" dirty="0">
                <a:solidFill>
                  <a:srgbClr val="FFFFFF"/>
                </a:solidFill>
                <a:latin typeface="Libre Franklin Light"/>
                <a:ea typeface="Libre Franklin Light"/>
                <a:cs typeface="Libre Franklin Light"/>
                <a:sym typeface="Libre Franklin Light"/>
              </a:rPr>
              <a:t>g</a:t>
            </a:r>
          </a:p>
          <a:p>
            <a:pPr marL="342900" lvl="0" indent="-342900">
              <a:lnSpc>
                <a:spcPct val="140000"/>
              </a:lnSpc>
              <a:buFont typeface="Arial" panose="020B0604020202020204" pitchFamily="34" charset="0"/>
              <a:buChar char="•"/>
            </a:pPr>
            <a:r>
              <a:rPr lang="en-US" sz="2100" dirty="0">
                <a:solidFill>
                  <a:srgbClr val="FFFFFF"/>
                </a:solidFill>
                <a:latin typeface="Libre Franklin Light"/>
                <a:ea typeface="Libre Franklin Light"/>
                <a:cs typeface="Libre Franklin Light"/>
                <a:sym typeface="Libre Franklin Light"/>
              </a:rPr>
              <a:t>Quy </a:t>
            </a:r>
            <a:r>
              <a:rPr lang="en-US" sz="2100" dirty="0" err="1">
                <a:solidFill>
                  <a:srgbClr val="FFFFFF"/>
                </a:solidFill>
                <a:latin typeface="Libre Franklin Light"/>
                <a:ea typeface="Libre Franklin Light"/>
                <a:cs typeface="Libre Franklin Light"/>
                <a:sym typeface="Libre Franklin Light"/>
              </a:rPr>
              <a:t>trình</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nghiệp</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vụ</a:t>
            </a:r>
            <a:endParaRPr lang="en-US" sz="2100" dirty="0">
              <a:solidFill>
                <a:srgbClr val="FFFFFF"/>
              </a:solidFill>
              <a:latin typeface="Libre Franklin Light"/>
              <a:ea typeface="Libre Franklin Light"/>
              <a:cs typeface="Libre Franklin Light"/>
              <a:sym typeface="Libre Franklin Light"/>
            </a:endParaRPr>
          </a:p>
          <a:p>
            <a:pPr marL="342900" lvl="0" indent="-342900">
              <a:lnSpc>
                <a:spcPct val="140000"/>
              </a:lnSpc>
              <a:buFont typeface="Arial" panose="020B0604020202020204" pitchFamily="34" charset="0"/>
              <a:buChar char="•"/>
            </a:pPr>
            <a:r>
              <a:rPr lang="vi-VN" sz="2100" dirty="0">
                <a:solidFill>
                  <a:srgbClr val="FFFFFF"/>
                </a:solidFill>
                <a:latin typeface="Libre Franklin Light"/>
                <a:ea typeface="Libre Franklin Light"/>
                <a:cs typeface="Libre Franklin Light"/>
                <a:sym typeface="Libre Franklin Light"/>
              </a:rPr>
              <a:t>Yêu cầu cơ bản (Hệ thống đáp ứng được các chức năng sau</a:t>
            </a:r>
            <a:r>
              <a:rPr lang="en-US" sz="2100" dirty="0">
                <a:solidFill>
                  <a:srgbClr val="FFFFFF"/>
                </a:solidFill>
                <a:latin typeface="Libre Franklin Light"/>
                <a:ea typeface="Libre Franklin Light"/>
                <a:cs typeface="Libre Franklin Light"/>
                <a:sym typeface="Libre Franklin Light"/>
              </a:rPr>
              <a:t>)</a:t>
            </a:r>
          </a:p>
          <a:p>
            <a:pPr marL="342900" lvl="0" indent="-342900">
              <a:lnSpc>
                <a:spcPct val="140000"/>
              </a:lnSpc>
              <a:buFont typeface="Arial" panose="020B0604020202020204" pitchFamily="34" charset="0"/>
              <a:buChar char="•"/>
            </a:pPr>
            <a:r>
              <a:rPr lang="en-US" sz="2100" dirty="0" err="1">
                <a:solidFill>
                  <a:srgbClr val="FFFFFF"/>
                </a:solidFill>
                <a:latin typeface="Libre Franklin Light"/>
                <a:ea typeface="Libre Franklin Light"/>
                <a:cs typeface="Libre Franklin Light"/>
                <a:sym typeface="Libre Franklin Light"/>
              </a:rPr>
              <a:t>Các</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yêu</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cầu</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cụ</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thể</a:t>
            </a:r>
            <a:endParaRPr lang="en-US" sz="2100" dirty="0">
              <a:solidFill>
                <a:srgbClr val="FFFFFF"/>
              </a:solidFill>
              <a:latin typeface="Libre Franklin Light"/>
              <a:ea typeface="Libre Franklin Light"/>
              <a:cs typeface="Libre Franklin Light"/>
              <a:sym typeface="Libre Franklin Light"/>
            </a:endParaRPr>
          </a:p>
          <a:p>
            <a:pPr lvl="0">
              <a:lnSpc>
                <a:spcPct val="140000"/>
              </a:lnSpc>
            </a:pP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Tạo</a:t>
            </a:r>
            <a:r>
              <a:rPr lang="en-US" sz="2100" dirty="0">
                <a:solidFill>
                  <a:srgbClr val="FFFFFF"/>
                </a:solidFill>
                <a:latin typeface="Libre Franklin Light"/>
                <a:ea typeface="Libre Franklin Light"/>
                <a:cs typeface="Libre Franklin Light"/>
                <a:sym typeface="Libre Franklin Light"/>
              </a:rPr>
              <a:t> CSDL </a:t>
            </a:r>
            <a:r>
              <a:rPr lang="en-US" sz="2100" dirty="0" err="1">
                <a:solidFill>
                  <a:srgbClr val="FFFFFF"/>
                </a:solidFill>
                <a:latin typeface="Libre Franklin Light"/>
                <a:ea typeface="Libre Franklin Light"/>
                <a:cs typeface="Libre Franklin Light"/>
                <a:sym typeface="Libre Franklin Light"/>
              </a:rPr>
              <a:t>nhập</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liệu</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cho</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các</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bảng</a:t>
            </a:r>
            <a:endParaRPr lang="en-US" sz="2100" dirty="0">
              <a:solidFill>
                <a:srgbClr val="FFFFFF"/>
              </a:solidFill>
              <a:latin typeface="Libre Franklin Light"/>
              <a:ea typeface="Libre Franklin Light"/>
              <a:cs typeface="Libre Franklin Light"/>
              <a:sym typeface="Libre Franklin Light"/>
            </a:endParaRPr>
          </a:p>
          <a:p>
            <a:pPr lvl="0">
              <a:lnSpc>
                <a:spcPct val="140000"/>
              </a:lnSpc>
            </a:pPr>
            <a:r>
              <a:rPr lang="en-US" sz="2100" dirty="0">
                <a:solidFill>
                  <a:srgbClr val="FFFFFF"/>
                </a:solidFill>
                <a:latin typeface="Libre Franklin Light"/>
                <a:ea typeface="Libre Franklin Light"/>
                <a:cs typeface="Libre Franklin Light"/>
                <a:sym typeface="Libre Franklin Light"/>
              </a:rPr>
              <a:t>+ </a:t>
            </a:r>
            <a:r>
              <a:rPr lang="vi-VN" sz="2100" dirty="0">
                <a:solidFill>
                  <a:srgbClr val="FFFFFF"/>
                </a:solidFill>
                <a:latin typeface="Libre Franklin Light"/>
                <a:ea typeface="Libre Franklin Light"/>
                <a:cs typeface="Libre Franklin Light"/>
                <a:sym typeface="Libre Franklin Light"/>
              </a:rPr>
              <a:t>Đáp ứng được các yêu cầu chức năng</a:t>
            </a:r>
            <a:endParaRPr lang="en-US" sz="2100" dirty="0">
              <a:solidFill>
                <a:srgbClr val="FFFFFF"/>
              </a:solidFill>
              <a:latin typeface="Libre Franklin Light"/>
              <a:ea typeface="Libre Franklin Light"/>
              <a:cs typeface="Libre Franklin Light"/>
              <a:sym typeface="Libre Franklin Light"/>
            </a:endParaRPr>
          </a:p>
          <a:p>
            <a:pPr marL="342900" lvl="0" indent="-342900">
              <a:lnSpc>
                <a:spcPct val="140000"/>
              </a:lnSpc>
              <a:buFont typeface="Wingdings" panose="05000000000000000000" pitchFamily="2" charset="2"/>
              <a:buChar char="Ø"/>
            </a:pPr>
            <a:r>
              <a:rPr lang="en-US" sz="2100" dirty="0">
                <a:solidFill>
                  <a:srgbClr val="FFFFFF"/>
                </a:solidFill>
                <a:latin typeface="Libre Franklin Light"/>
                <a:ea typeface="Libre Franklin Light"/>
                <a:cs typeface="Libre Franklin Light"/>
                <a:sym typeface="Libre Franklin Light"/>
              </a:rPr>
              <a:t>  </a:t>
            </a:r>
            <a:r>
              <a:rPr lang="vi-VN" sz="2100" dirty="0">
                <a:solidFill>
                  <a:srgbClr val="FFFFFF"/>
                </a:solidFill>
                <a:latin typeface="Libre Franklin Light"/>
                <a:ea typeface="Libre Franklin Light"/>
                <a:cs typeface="Libre Franklin Light"/>
                <a:sym typeface="Libre Franklin Light"/>
              </a:rPr>
              <a:t>Nguồn nguyên liệu đầu vào phải được quản lí theo sản phẩm</a:t>
            </a:r>
            <a:endParaRPr lang="en-US" sz="2100" dirty="0">
              <a:solidFill>
                <a:srgbClr val="FFFFFF"/>
              </a:solidFill>
              <a:latin typeface="Libre Franklin Light"/>
              <a:ea typeface="Libre Franklin Light"/>
              <a:cs typeface="Libre Franklin Light"/>
              <a:sym typeface="Libre Franklin Light"/>
            </a:endParaRPr>
          </a:p>
          <a:p>
            <a:pPr marL="342900" lvl="0" indent="-342900">
              <a:lnSpc>
                <a:spcPct val="140000"/>
              </a:lnSpc>
              <a:buFont typeface="Wingdings" panose="05000000000000000000" pitchFamily="2" charset="2"/>
              <a:buChar char="Ø"/>
            </a:pPr>
            <a:r>
              <a:rPr lang="en-US" sz="2100" dirty="0">
                <a:solidFill>
                  <a:srgbClr val="FFFFFF"/>
                </a:solidFill>
                <a:latin typeface="Libre Franklin Light"/>
                <a:ea typeface="Libre Franklin Light"/>
                <a:cs typeface="Libre Franklin Light"/>
                <a:sym typeface="Libre Franklin Light"/>
              </a:rPr>
              <a:t>Cho </a:t>
            </a:r>
            <a:r>
              <a:rPr lang="en-US" sz="2100" dirty="0" err="1">
                <a:solidFill>
                  <a:srgbClr val="FFFFFF"/>
                </a:solidFill>
                <a:latin typeface="Libre Franklin Light"/>
                <a:ea typeface="Libre Franklin Light"/>
                <a:cs typeface="Libre Franklin Light"/>
                <a:sym typeface="Libre Franklin Light"/>
              </a:rPr>
              <a:t>phép</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nhân</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viên</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quản</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lí</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bổ</a:t>
            </a:r>
            <a:r>
              <a:rPr lang="en-US" sz="2100" dirty="0">
                <a:solidFill>
                  <a:srgbClr val="FFFFFF"/>
                </a:solidFill>
                <a:latin typeface="Libre Franklin Light"/>
                <a:ea typeface="Libre Franklin Light"/>
                <a:cs typeface="Libre Franklin Light"/>
                <a:sym typeface="Libre Franklin Light"/>
              </a:rPr>
              <a:t> sung </a:t>
            </a:r>
            <a:r>
              <a:rPr lang="en-US" sz="2100" dirty="0" err="1">
                <a:solidFill>
                  <a:srgbClr val="FFFFFF"/>
                </a:solidFill>
                <a:latin typeface="Libre Franklin Light"/>
                <a:ea typeface="Libre Franklin Light"/>
                <a:cs typeface="Libre Franklin Light"/>
                <a:sym typeface="Libre Franklin Light"/>
              </a:rPr>
              <a:t>cập</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nhật</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thông</a:t>
            </a:r>
            <a:r>
              <a:rPr lang="en-US" sz="2100" dirty="0">
                <a:solidFill>
                  <a:srgbClr val="FFFFFF"/>
                </a:solidFill>
                <a:latin typeface="Libre Franklin Light"/>
                <a:ea typeface="Libre Franklin Light"/>
                <a:cs typeface="Libre Franklin Light"/>
                <a:sym typeface="Libre Franklin Light"/>
              </a:rPr>
              <a:t> tin </a:t>
            </a:r>
            <a:r>
              <a:rPr lang="en-US" sz="2100" dirty="0" err="1">
                <a:solidFill>
                  <a:srgbClr val="FFFFFF"/>
                </a:solidFill>
                <a:latin typeface="Libre Franklin Light"/>
                <a:ea typeface="Libre Franklin Light"/>
                <a:cs typeface="Libre Franklin Light"/>
                <a:sym typeface="Libre Franklin Light"/>
              </a:rPr>
              <a:t>khách</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hàng</a:t>
            </a:r>
            <a:r>
              <a:rPr lang="en-US" sz="2100" dirty="0">
                <a:solidFill>
                  <a:srgbClr val="FFFFFF"/>
                </a:solidFill>
                <a:latin typeface="Libre Franklin Light"/>
                <a:ea typeface="Libre Franklin Light"/>
                <a:cs typeface="Libre Franklin Light"/>
                <a:sym typeface="Libre Franklin Light"/>
              </a:rPr>
              <a:t> / </a:t>
            </a:r>
            <a:r>
              <a:rPr lang="en-US" sz="2100" dirty="0" err="1">
                <a:solidFill>
                  <a:srgbClr val="FFFFFF"/>
                </a:solidFill>
                <a:latin typeface="Libre Franklin Light"/>
                <a:ea typeface="Libre Franklin Light"/>
                <a:cs typeface="Libre Franklin Light"/>
                <a:sym typeface="Libre Franklin Light"/>
              </a:rPr>
              <a:t>sản</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phẩm</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nguyên</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liệu</a:t>
            </a:r>
            <a:r>
              <a:rPr lang="en-US" sz="2100" dirty="0">
                <a:solidFill>
                  <a:srgbClr val="FFFFFF"/>
                </a:solidFill>
                <a:latin typeface="Libre Franklin Light"/>
                <a:ea typeface="Libre Franklin Light"/>
                <a:cs typeface="Libre Franklin Light"/>
                <a:sym typeface="Libre Franklin Light"/>
              </a:rPr>
              <a:t> </a:t>
            </a:r>
          </a:p>
          <a:p>
            <a:pPr marL="342900" lvl="0" indent="-342900">
              <a:lnSpc>
                <a:spcPct val="140000"/>
              </a:lnSpc>
              <a:buFont typeface="Wingdings" panose="05000000000000000000" pitchFamily="2" charset="2"/>
              <a:buChar char="Ø"/>
            </a:pPr>
            <a:r>
              <a:rPr lang="en-US" sz="2100" dirty="0">
                <a:solidFill>
                  <a:srgbClr val="FFFFFF"/>
                </a:solidFill>
                <a:latin typeface="Libre Franklin Light"/>
                <a:ea typeface="Libre Franklin Light"/>
                <a:cs typeface="Libre Franklin Light"/>
                <a:sym typeface="Libre Franklin Light"/>
              </a:rPr>
              <a:t>Cung </a:t>
            </a:r>
            <a:r>
              <a:rPr lang="en-US" sz="2100" dirty="0" err="1">
                <a:solidFill>
                  <a:srgbClr val="FFFFFF"/>
                </a:solidFill>
                <a:latin typeface="Libre Franklin Light"/>
                <a:ea typeface="Libre Franklin Light"/>
                <a:cs typeface="Libre Franklin Light"/>
                <a:sym typeface="Libre Franklin Light"/>
              </a:rPr>
              <a:t>cấp</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chức</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năng</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hỗ</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trợ</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cho</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việc</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nhập</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và</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xuất</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nguyên</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liệu</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ra</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thành</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phẩm</a:t>
            </a:r>
            <a:endParaRPr lang="en-US" sz="2100" dirty="0">
              <a:solidFill>
                <a:srgbClr val="FFFFFF"/>
              </a:solidFill>
              <a:latin typeface="Libre Franklin Light"/>
              <a:ea typeface="Libre Franklin Light"/>
              <a:cs typeface="Libre Franklin Light"/>
              <a:sym typeface="Libre Franklin Light"/>
            </a:endParaRPr>
          </a:p>
          <a:p>
            <a:pPr marL="342900" lvl="0" indent="-342900">
              <a:lnSpc>
                <a:spcPct val="140000"/>
              </a:lnSpc>
              <a:buFont typeface="Wingdings" panose="05000000000000000000" pitchFamily="2" charset="2"/>
              <a:buChar char="Ø"/>
            </a:pPr>
            <a:r>
              <a:rPr lang="en-US" sz="2100" dirty="0">
                <a:solidFill>
                  <a:srgbClr val="FFFFFF"/>
                </a:solidFill>
                <a:latin typeface="Libre Franklin Light"/>
                <a:ea typeface="Libre Franklin Light"/>
                <a:cs typeface="Libre Franklin Light"/>
                <a:sym typeface="Libre Franklin Light"/>
              </a:rPr>
              <a:t>Cung </a:t>
            </a:r>
            <a:r>
              <a:rPr lang="en-US" sz="2100" dirty="0" err="1">
                <a:solidFill>
                  <a:srgbClr val="FFFFFF"/>
                </a:solidFill>
                <a:latin typeface="Libre Franklin Light"/>
                <a:ea typeface="Libre Franklin Light"/>
                <a:cs typeface="Libre Franklin Light"/>
                <a:sym typeface="Libre Franklin Light"/>
              </a:rPr>
              <a:t>cấp</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chức</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năng</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lập</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lịch</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chấm</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công</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cho</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nhân</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viên</a:t>
            </a:r>
            <a:r>
              <a:rPr lang="en-US" sz="2100" dirty="0">
                <a:solidFill>
                  <a:srgbClr val="FFFFFF"/>
                </a:solidFill>
                <a:latin typeface="Libre Franklin Light"/>
                <a:ea typeface="Libre Franklin Light"/>
                <a:cs typeface="Libre Franklin Light"/>
                <a:sym typeface="Libre Franklin Light"/>
              </a:rPr>
              <a:t> </a:t>
            </a:r>
          </a:p>
          <a:p>
            <a:pPr marL="342900" lvl="0" indent="-342900">
              <a:lnSpc>
                <a:spcPct val="140000"/>
              </a:lnSpc>
              <a:buFont typeface="Wingdings" panose="05000000000000000000" pitchFamily="2" charset="2"/>
              <a:buChar char="Ø"/>
            </a:pPr>
            <a:r>
              <a:rPr lang="en-US" sz="2100" dirty="0" err="1">
                <a:solidFill>
                  <a:srgbClr val="FFFFFF"/>
                </a:solidFill>
                <a:latin typeface="Libre Franklin Light"/>
                <a:ea typeface="Libre Franklin Light"/>
                <a:cs typeface="Libre Franklin Light"/>
                <a:sym typeface="Libre Franklin Light"/>
              </a:rPr>
              <a:t>Báo</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cáo</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thống</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kê</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kho</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hàng</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doanh</a:t>
            </a:r>
            <a:r>
              <a:rPr lang="en-US" sz="2100" dirty="0">
                <a:solidFill>
                  <a:srgbClr val="FFFFFF"/>
                </a:solidFill>
                <a:latin typeface="Libre Franklin Light"/>
                <a:ea typeface="Libre Franklin Light"/>
                <a:cs typeface="Libre Franklin Light"/>
                <a:sym typeface="Libre Franklin Light"/>
              </a:rPr>
              <a:t> </a:t>
            </a:r>
            <a:r>
              <a:rPr lang="en-US" sz="2100" dirty="0" err="1">
                <a:solidFill>
                  <a:srgbClr val="FFFFFF"/>
                </a:solidFill>
                <a:latin typeface="Libre Franklin Light"/>
                <a:ea typeface="Libre Franklin Light"/>
                <a:cs typeface="Libre Franklin Light"/>
                <a:sym typeface="Libre Franklin Light"/>
              </a:rPr>
              <a:t>thu</a:t>
            </a:r>
            <a:r>
              <a:rPr lang="en-US" sz="2100" dirty="0">
                <a:solidFill>
                  <a:srgbClr val="FFFFFF"/>
                </a:solidFill>
                <a:latin typeface="Libre Franklin Light"/>
                <a:ea typeface="Libre Franklin Light"/>
                <a:cs typeface="Libre Franklin Light"/>
                <a:sym typeface="Libre Franklin Light"/>
              </a:rPr>
              <a:t>, ...</a:t>
            </a:r>
          </a:p>
        </p:txBody>
      </p:sp>
      <p:sp>
        <p:nvSpPr>
          <p:cNvPr id="109" name="Google Shape;109;p14"/>
          <p:cNvSpPr txBox="1"/>
          <p:nvPr/>
        </p:nvSpPr>
        <p:spPr>
          <a:xfrm>
            <a:off x="333086" y="485699"/>
            <a:ext cx="9386237" cy="272382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375" b="1" i="0" u="none" strike="noStrike" cap="none" dirty="0">
                <a:solidFill>
                  <a:srgbClr val="FFFFFF"/>
                </a:solidFill>
                <a:latin typeface="Libre Baskerville"/>
                <a:ea typeface="Libre Baskerville"/>
                <a:cs typeface="Libre Baskerville"/>
                <a:sym typeface="Libre Baskerville"/>
              </a:rPr>
              <a:t>BÀI TOÁN</a:t>
            </a:r>
          </a:p>
          <a:p>
            <a:pPr marL="0" marR="0" lvl="0" indent="0" algn="ctr" rtl="0">
              <a:lnSpc>
                <a:spcPct val="120000"/>
              </a:lnSpc>
              <a:spcBef>
                <a:spcPts val="0"/>
              </a:spcBef>
              <a:spcAft>
                <a:spcPts val="0"/>
              </a:spcAft>
              <a:buNone/>
            </a:pPr>
            <a:r>
              <a:rPr lang="en-US" sz="7375" b="1" i="0" u="none" strike="noStrike" cap="none" dirty="0">
                <a:solidFill>
                  <a:srgbClr val="FFFFFF"/>
                </a:solidFill>
                <a:latin typeface="Libre Baskerville"/>
                <a:ea typeface="Libre Baskerville"/>
                <a:cs typeface="Libre Baskerville"/>
                <a:sym typeface="Libre Baskerville"/>
              </a:rPr>
              <a:t> ĐẶT RA</a:t>
            </a:r>
            <a:endParaRPr dirty="0"/>
          </a:p>
        </p:txBody>
      </p:sp>
      <p:pic>
        <p:nvPicPr>
          <p:cNvPr id="2" name="Picture 1">
            <a:extLst>
              <a:ext uri="{FF2B5EF4-FFF2-40B4-BE49-F238E27FC236}">
                <a16:creationId xmlns:a16="http://schemas.microsoft.com/office/drawing/2014/main" id="{836B4D6D-79C0-9F63-71E3-5E13CF3CAD2D}"/>
              </a:ext>
            </a:extLst>
          </p:cNvPr>
          <p:cNvPicPr>
            <a:picLocks noChangeAspect="1"/>
          </p:cNvPicPr>
          <p:nvPr/>
        </p:nvPicPr>
        <p:blipFill>
          <a:blip r:embed="rId3"/>
          <a:stretch>
            <a:fillRect/>
          </a:stretch>
        </p:blipFill>
        <p:spPr>
          <a:xfrm>
            <a:off x="1157288" y="3480984"/>
            <a:ext cx="7572375" cy="6787702"/>
          </a:xfrm>
          <a:prstGeom prst="rect">
            <a:avLst/>
          </a:prstGeom>
        </p:spPr>
      </p:pic>
    </p:spTree>
    <p:extLst>
      <p:ext uri="{BB962C8B-B14F-4D97-AF65-F5344CB8AC3E}">
        <p14:creationId xmlns:p14="http://schemas.microsoft.com/office/powerpoint/2010/main" val="23451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5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nodeType="with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6"/>
          <p:cNvPicPr preferRelativeResize="0"/>
          <p:nvPr/>
        </p:nvPicPr>
        <p:blipFill>
          <a:blip r:embed="rId3">
            <a:extLst>
              <a:ext uri="{BEBA8EAE-BF5A-486C-A8C5-ECC9F3942E4B}">
                <a14:imgProps xmlns:a14="http://schemas.microsoft.com/office/drawing/2010/main">
                  <a14:imgLayer r:embed="rId4">
                    <a14:imgEffect>
                      <a14:sharpenSoften amount="-65000"/>
                    </a14:imgEffect>
                    <a14:imgEffect>
                      <a14:brightnessContrast bright="-10000" contrast="-10000"/>
                    </a14:imgEffect>
                  </a14:imgLayer>
                </a14:imgProps>
              </a:ext>
            </a:extLst>
          </a:blip>
          <a:srcRect t="5000" b="5000"/>
          <a:stretch/>
        </p:blipFill>
        <p:spPr>
          <a:xfrm>
            <a:off x="-1" y="19346"/>
            <a:ext cx="18288000" cy="10287000"/>
          </a:xfrm>
          <a:prstGeom prst="rect">
            <a:avLst/>
          </a:prstGeom>
          <a:noFill/>
          <a:ln>
            <a:noFill/>
          </a:ln>
          <a:effectLst>
            <a:outerShdw blurRad="50800" dist="50800" dir="5400000" algn="ctr" rotWithShape="0">
              <a:srgbClr val="000000"/>
            </a:outerShdw>
          </a:effectLst>
        </p:spPr>
      </p:pic>
      <p:grpSp>
        <p:nvGrpSpPr>
          <p:cNvPr id="141" name="Google Shape;141;p16"/>
          <p:cNvGrpSpPr/>
          <p:nvPr/>
        </p:nvGrpSpPr>
        <p:grpSpPr>
          <a:xfrm>
            <a:off x="184669" y="492842"/>
            <a:ext cx="1544574" cy="1327368"/>
            <a:chOff x="0" y="0"/>
            <a:chExt cx="812800" cy="698500"/>
          </a:xfrm>
        </p:grpSpPr>
        <p:sp>
          <p:nvSpPr>
            <p:cNvPr id="142" name="Google Shape;142;p1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rgbClr val="FFFFFF"/>
              </a:solidFill>
              <a:prstDash val="solid"/>
              <a:round/>
              <a:headEnd type="none" w="sm" len="sm"/>
              <a:tailEnd type="none" w="sm" len="sm"/>
            </a:ln>
          </p:spPr>
        </p:sp>
        <p:sp>
          <p:nvSpPr>
            <p:cNvPr id="143" name="Google Shape;143;p16"/>
            <p:cNvSpPr txBox="1"/>
            <p:nvPr/>
          </p:nvSpPr>
          <p:spPr>
            <a:xfrm>
              <a:off x="114300" y="0"/>
              <a:ext cx="5842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Libre Baskerville"/>
                  <a:ea typeface="Libre Baskerville"/>
                  <a:cs typeface="Libre Baskerville"/>
                  <a:sym typeface="Libre Baskerville"/>
                </a:rPr>
                <a:t>02.</a:t>
              </a:r>
              <a:endParaRPr dirty="0"/>
            </a:p>
          </p:txBody>
        </p:sp>
      </p:grpSp>
      <p:sp>
        <p:nvSpPr>
          <p:cNvPr id="144" name="Google Shape;144;p16"/>
          <p:cNvSpPr txBox="1"/>
          <p:nvPr/>
        </p:nvSpPr>
        <p:spPr>
          <a:xfrm>
            <a:off x="1321821" y="1991657"/>
            <a:ext cx="15644357" cy="590931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chemeClr val="tx2"/>
                </a:solidFill>
                <a:latin typeface="Libre Baskerville"/>
                <a:ea typeface="Libre Baskerville"/>
                <a:cs typeface="Libre Baskerville"/>
                <a:sym typeface="Libre Baskerville"/>
              </a:rPr>
              <a:t>MÔ TẢ CÁC YÊU CẦU LỮU TRỮ VÀ KHAI THÁC DỮ LIỆU CƠ BẢN CỦA HỆ THỐNG</a:t>
            </a:r>
            <a:endParaRPr sz="8000" dirty="0">
              <a:solidFill>
                <a:schemeClr val="tx2"/>
              </a:solidFill>
            </a:endParaRPr>
          </a:p>
        </p:txBody>
      </p:sp>
      <p:cxnSp>
        <p:nvCxnSpPr>
          <p:cNvPr id="146" name="Google Shape;146;p16"/>
          <p:cNvCxnSpPr/>
          <p:nvPr/>
        </p:nvCxnSpPr>
        <p:spPr>
          <a:xfrm rot="5580">
            <a:off x="1321811" y="8716644"/>
            <a:ext cx="15481436"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par>
                                <p:cTn id="11" presetID="10" presetClass="entr" presetSubtype="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p:cTn id="13"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50"/>
        <p:cNvGrpSpPr/>
        <p:nvPr/>
      </p:nvGrpSpPr>
      <p:grpSpPr>
        <a:xfrm>
          <a:off x="0" y="0"/>
          <a:ext cx="0" cy="0"/>
          <a:chOff x="0" y="0"/>
          <a:chExt cx="0" cy="0"/>
        </a:xfrm>
      </p:grpSpPr>
      <p:grpSp>
        <p:nvGrpSpPr>
          <p:cNvPr id="151" name="Google Shape;151;p17"/>
          <p:cNvGrpSpPr/>
          <p:nvPr/>
        </p:nvGrpSpPr>
        <p:grpSpPr>
          <a:xfrm>
            <a:off x="-3428124" y="-701386"/>
            <a:ext cx="11970327" cy="10988386"/>
            <a:chOff x="0" y="-47625"/>
            <a:chExt cx="812800" cy="746125"/>
          </a:xfrm>
        </p:grpSpPr>
        <p:sp>
          <p:nvSpPr>
            <p:cNvPr id="152" name="Google Shape;152;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153" name="Google Shape;153;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17"/>
          <p:cNvSpPr txBox="1"/>
          <p:nvPr/>
        </p:nvSpPr>
        <p:spPr>
          <a:xfrm>
            <a:off x="8725552" y="1019175"/>
            <a:ext cx="9062746" cy="138499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7500" b="0" i="0" u="none" strike="noStrike" cap="none" dirty="0">
                <a:solidFill>
                  <a:srgbClr val="FFFFFF"/>
                </a:solidFill>
                <a:latin typeface="Libre Baskerville"/>
                <a:ea typeface="Libre Baskerville"/>
                <a:cs typeface="Libre Baskerville"/>
                <a:sym typeface="Libre Baskerville"/>
              </a:rPr>
              <a:t>SƠ ĐỒ</a:t>
            </a:r>
            <a:endParaRPr dirty="0"/>
          </a:p>
        </p:txBody>
      </p:sp>
      <p:grpSp>
        <p:nvGrpSpPr>
          <p:cNvPr id="158" name="Google Shape;158;p17"/>
          <p:cNvGrpSpPr/>
          <p:nvPr/>
        </p:nvGrpSpPr>
        <p:grpSpPr>
          <a:xfrm>
            <a:off x="12670406" y="6773074"/>
            <a:ext cx="11235187" cy="10313551"/>
            <a:chOff x="0" y="-47625"/>
            <a:chExt cx="812800" cy="746125"/>
          </a:xfrm>
        </p:grpSpPr>
        <p:sp>
          <p:nvSpPr>
            <p:cNvPr id="159" name="Google Shape;159;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160" name="Google Shape;160;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61" name="Google Shape;161;p17"/>
          <p:cNvCxnSpPr/>
          <p:nvPr/>
        </p:nvCxnSpPr>
        <p:spPr>
          <a:xfrm rot="-25396">
            <a:off x="9479492" y="2835857"/>
            <a:ext cx="9144250" cy="0"/>
          </a:xfrm>
          <a:prstGeom prst="straightConnector1">
            <a:avLst/>
          </a:prstGeom>
          <a:noFill/>
          <a:ln w="38100" cap="flat" cmpd="sng">
            <a:solidFill>
              <a:srgbClr val="FFFFFF"/>
            </a:solidFill>
            <a:prstDash val="solid"/>
            <a:round/>
            <a:headEnd type="none" w="sm" len="sm"/>
            <a:tailEnd type="none" w="sm" len="sm"/>
          </a:ln>
        </p:spPr>
      </p:cxnSp>
      <p:pic>
        <p:nvPicPr>
          <p:cNvPr id="2" name="Picture 1">
            <a:extLst>
              <a:ext uri="{FF2B5EF4-FFF2-40B4-BE49-F238E27FC236}">
                <a16:creationId xmlns:a16="http://schemas.microsoft.com/office/drawing/2014/main" id="{F8EA6BBA-2849-6296-6C93-E084968B456C}"/>
              </a:ext>
            </a:extLst>
          </p:cNvPr>
          <p:cNvPicPr>
            <a:picLocks noChangeAspect="1"/>
          </p:cNvPicPr>
          <p:nvPr/>
        </p:nvPicPr>
        <p:blipFill>
          <a:blip r:embed="rId3"/>
          <a:stretch>
            <a:fillRect/>
          </a:stretch>
        </p:blipFill>
        <p:spPr>
          <a:xfrm>
            <a:off x="8948554" y="4472221"/>
            <a:ext cx="8616741" cy="5260018"/>
          </a:xfrm>
          <a:prstGeom prst="rect">
            <a:avLst/>
          </a:prstGeom>
        </p:spPr>
      </p:pic>
      <p:pic>
        <p:nvPicPr>
          <p:cNvPr id="3" name="Picture 2">
            <a:extLst>
              <a:ext uri="{FF2B5EF4-FFF2-40B4-BE49-F238E27FC236}">
                <a16:creationId xmlns:a16="http://schemas.microsoft.com/office/drawing/2014/main" id="{FF574640-9594-AEDB-D528-367AED31DA35}"/>
              </a:ext>
            </a:extLst>
          </p:cNvPr>
          <p:cNvPicPr>
            <a:picLocks noChangeAspect="1"/>
          </p:cNvPicPr>
          <p:nvPr/>
        </p:nvPicPr>
        <p:blipFill>
          <a:blip r:embed="rId4"/>
          <a:stretch>
            <a:fillRect/>
          </a:stretch>
        </p:blipFill>
        <p:spPr>
          <a:xfrm>
            <a:off x="-2232046" y="1304049"/>
            <a:ext cx="11711662" cy="4733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par>
                                <p:cTn id="8" presetID="10" presetClass="entr" presetSubtype="0" fill="hold"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fade">
                                      <p:cBhvr>
                                        <p:cTn id="1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9144000" y="583228"/>
            <a:ext cx="8560274" cy="923330"/>
          </a:xfrm>
          <a:prstGeom prst="rect">
            <a:avLst/>
          </a:prstGeom>
          <a:noFill/>
          <a:ln>
            <a:noFill/>
          </a:ln>
        </p:spPr>
        <p:txBody>
          <a:bodyPr spcFirstLastPara="1" wrap="square" lIns="0" tIns="0" rIns="0" bIns="0" anchor="t" anchorCtr="0">
            <a:spAutoFit/>
          </a:bodyPr>
          <a:lstStyle/>
          <a:p>
            <a:pPr lvl="0">
              <a:lnSpc>
                <a:spcPct val="120000"/>
              </a:lnSpc>
            </a:pPr>
            <a:r>
              <a:rPr lang="en-US" sz="5000" dirty="0">
                <a:solidFill>
                  <a:srgbClr val="014E97"/>
                </a:solidFill>
                <a:latin typeface="Libre Baskerville"/>
                <a:ea typeface="Libre Baskerville"/>
                <a:cs typeface="Libre Baskerville"/>
                <a:sym typeface="Libre Baskerville"/>
              </a:rPr>
              <a:t>Bảng: </a:t>
            </a:r>
            <a:r>
              <a:rPr lang="en-US" sz="5000" dirty="0" err="1">
                <a:solidFill>
                  <a:srgbClr val="014E97"/>
                </a:solidFill>
                <a:latin typeface="Libre Baskerville"/>
                <a:ea typeface="Libre Baskerville"/>
                <a:cs typeface="Libre Baskerville"/>
                <a:sym typeface="Libre Baskerville"/>
              </a:rPr>
              <a:t>Loai_SP</a:t>
            </a:r>
            <a:endParaRPr sz="5000" dirty="0"/>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 name="TextBox 4">
            <a:extLst>
              <a:ext uri="{FF2B5EF4-FFF2-40B4-BE49-F238E27FC236}">
                <a16:creationId xmlns:a16="http://schemas.microsoft.com/office/drawing/2014/main" id="{D065BDA6-663B-4FBB-AC2F-6AD3C0C0A68D}"/>
              </a:ext>
            </a:extLst>
          </p:cNvPr>
          <p:cNvSpPr txBox="1"/>
          <p:nvPr/>
        </p:nvSpPr>
        <p:spPr>
          <a:xfrm>
            <a:off x="9303153" y="3911530"/>
            <a:ext cx="6053138" cy="861774"/>
          </a:xfrm>
          <a:prstGeom prst="rect">
            <a:avLst/>
          </a:prstGeom>
          <a:noFill/>
        </p:spPr>
        <p:txBody>
          <a:bodyPr wrap="square" rtlCol="0">
            <a:spAutoFit/>
          </a:bodyPr>
          <a:lstStyle/>
          <a:p>
            <a:r>
              <a:rPr lang="en-US" sz="5000" dirty="0">
                <a:solidFill>
                  <a:schemeClr val="bg2"/>
                </a:solidFill>
                <a:latin typeface="Libre Baskerville" panose="02000000000000000000" pitchFamily="2" charset="0"/>
              </a:rPr>
              <a:t>Bảng : </a:t>
            </a:r>
            <a:r>
              <a:rPr lang="en-US" sz="5000" dirty="0" err="1">
                <a:solidFill>
                  <a:schemeClr val="bg2"/>
                </a:solidFill>
                <a:latin typeface="Libre Baskerville" panose="02000000000000000000" pitchFamily="2" charset="0"/>
              </a:rPr>
              <a:t>NhanVien</a:t>
            </a:r>
            <a:endParaRPr lang="en-US" sz="5000" dirty="0">
              <a:solidFill>
                <a:schemeClr val="bg2"/>
              </a:solidFill>
              <a:latin typeface="Libre Baskerville" panose="02000000000000000000" pitchFamily="2" charset="0"/>
            </a:endParaRPr>
          </a:p>
        </p:txBody>
      </p:sp>
      <p:pic>
        <p:nvPicPr>
          <p:cNvPr id="8" name="Picture 7">
            <a:extLst>
              <a:ext uri="{FF2B5EF4-FFF2-40B4-BE49-F238E27FC236}">
                <a16:creationId xmlns:a16="http://schemas.microsoft.com/office/drawing/2014/main" id="{C97DFDD1-2A5F-4573-6CA4-0F85B54408D5}"/>
              </a:ext>
            </a:extLst>
          </p:cNvPr>
          <p:cNvPicPr>
            <a:picLocks noChangeAspect="1"/>
          </p:cNvPicPr>
          <p:nvPr/>
        </p:nvPicPr>
        <p:blipFill>
          <a:blip r:embed="rId3"/>
          <a:stretch>
            <a:fillRect/>
          </a:stretch>
        </p:blipFill>
        <p:spPr>
          <a:xfrm>
            <a:off x="9303153" y="2013996"/>
            <a:ext cx="7602371" cy="1140051"/>
          </a:xfrm>
          <a:prstGeom prst="rect">
            <a:avLst/>
          </a:prstGeom>
        </p:spPr>
      </p:pic>
      <p:pic>
        <p:nvPicPr>
          <p:cNvPr id="9" name="Picture 8">
            <a:extLst>
              <a:ext uri="{FF2B5EF4-FFF2-40B4-BE49-F238E27FC236}">
                <a16:creationId xmlns:a16="http://schemas.microsoft.com/office/drawing/2014/main" id="{6E117AB1-229C-930C-CC86-9BD7B0B0D1C7}"/>
              </a:ext>
            </a:extLst>
          </p:cNvPr>
          <p:cNvPicPr>
            <a:picLocks noChangeAspect="1"/>
          </p:cNvPicPr>
          <p:nvPr/>
        </p:nvPicPr>
        <p:blipFill>
          <a:blip r:embed="rId4"/>
          <a:stretch>
            <a:fillRect/>
          </a:stretch>
        </p:blipFill>
        <p:spPr>
          <a:xfrm>
            <a:off x="9388504" y="5319237"/>
            <a:ext cx="7431668" cy="36274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1000"/>
                                        <p:tgtEl>
                                          <p:spTgt spid="593"/>
                                        </p:tgtEl>
                                      </p:cBhvr>
                                    </p:animEffect>
                                    <p:anim calcmode="lin" valueType="num">
                                      <p:cBhvr>
                                        <p:cTn id="8" dur="1000" fill="hold"/>
                                        <p:tgtEl>
                                          <p:spTgt spid="593"/>
                                        </p:tgtEl>
                                        <p:attrNameLst>
                                          <p:attrName>ppt_x</p:attrName>
                                        </p:attrNameLst>
                                      </p:cBhvr>
                                      <p:tavLst>
                                        <p:tav tm="0">
                                          <p:val>
                                            <p:strVal val="#ppt_x"/>
                                          </p:val>
                                        </p:tav>
                                        <p:tav tm="100000">
                                          <p:val>
                                            <p:strVal val="#ppt_x"/>
                                          </p:val>
                                        </p:tav>
                                      </p:tavLst>
                                    </p:anim>
                                    <p:anim calcmode="lin" valueType="num">
                                      <p:cBhvr>
                                        <p:cTn id="9" dur="1000" fill="hold"/>
                                        <p:tgtEl>
                                          <p:spTgt spid="5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9144000" y="583228"/>
            <a:ext cx="8560274" cy="923330"/>
          </a:xfrm>
          <a:prstGeom prst="rect">
            <a:avLst/>
          </a:prstGeom>
          <a:noFill/>
          <a:ln>
            <a:noFill/>
          </a:ln>
        </p:spPr>
        <p:txBody>
          <a:bodyPr spcFirstLastPara="1" wrap="square" lIns="0" tIns="0" rIns="0" bIns="0" anchor="t" anchorCtr="0">
            <a:spAutoFit/>
          </a:bodyPr>
          <a:lstStyle/>
          <a:p>
            <a:pPr lvl="0">
              <a:lnSpc>
                <a:spcPct val="120000"/>
              </a:lnSpc>
            </a:pPr>
            <a:r>
              <a:rPr lang="en-US" sz="5000" dirty="0">
                <a:solidFill>
                  <a:srgbClr val="014E97"/>
                </a:solidFill>
                <a:latin typeface="Libre Baskerville"/>
                <a:ea typeface="Libre Baskerville"/>
                <a:cs typeface="Libre Baskerville"/>
                <a:sym typeface="Libre Baskerville"/>
              </a:rPr>
              <a:t>Bảng: </a:t>
            </a:r>
            <a:r>
              <a:rPr lang="en-US" sz="5000" dirty="0" err="1">
                <a:solidFill>
                  <a:srgbClr val="014E97"/>
                </a:solidFill>
                <a:latin typeface="Libre Baskerville"/>
                <a:ea typeface="Libre Baskerville"/>
                <a:cs typeface="Libre Baskerville"/>
                <a:sym typeface="Libre Baskerville"/>
              </a:rPr>
              <a:t>KhachHang</a:t>
            </a:r>
            <a:endParaRPr sz="5000" dirty="0"/>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pic>
        <p:nvPicPr>
          <p:cNvPr id="3" name="Picture 2">
            <a:extLst>
              <a:ext uri="{FF2B5EF4-FFF2-40B4-BE49-F238E27FC236}">
                <a16:creationId xmlns:a16="http://schemas.microsoft.com/office/drawing/2014/main" id="{8D15C392-E11F-35CC-19E6-EC97721742C3}"/>
              </a:ext>
            </a:extLst>
          </p:cNvPr>
          <p:cNvPicPr>
            <a:picLocks noChangeAspect="1"/>
          </p:cNvPicPr>
          <p:nvPr/>
        </p:nvPicPr>
        <p:blipFill>
          <a:blip r:embed="rId3"/>
          <a:stretch>
            <a:fillRect/>
          </a:stretch>
        </p:blipFill>
        <p:spPr>
          <a:xfrm>
            <a:off x="9377362" y="1771650"/>
            <a:ext cx="7448550" cy="3257550"/>
          </a:xfrm>
          <a:prstGeom prst="rect">
            <a:avLst/>
          </a:prstGeom>
        </p:spPr>
      </p:pic>
      <p:sp>
        <p:nvSpPr>
          <p:cNvPr id="5" name="TextBox 4">
            <a:extLst>
              <a:ext uri="{FF2B5EF4-FFF2-40B4-BE49-F238E27FC236}">
                <a16:creationId xmlns:a16="http://schemas.microsoft.com/office/drawing/2014/main" id="{D065BDA6-663B-4FBB-AC2F-6AD3C0C0A68D}"/>
              </a:ext>
            </a:extLst>
          </p:cNvPr>
          <p:cNvSpPr txBox="1"/>
          <p:nvPr/>
        </p:nvSpPr>
        <p:spPr>
          <a:xfrm>
            <a:off x="9428399" y="6200775"/>
            <a:ext cx="6053138" cy="861774"/>
          </a:xfrm>
          <a:prstGeom prst="rect">
            <a:avLst/>
          </a:prstGeom>
          <a:noFill/>
        </p:spPr>
        <p:txBody>
          <a:bodyPr wrap="square" rtlCol="0">
            <a:spAutoFit/>
          </a:bodyPr>
          <a:lstStyle/>
          <a:p>
            <a:r>
              <a:rPr lang="en-US" sz="5000" dirty="0">
                <a:solidFill>
                  <a:schemeClr val="bg2"/>
                </a:solidFill>
                <a:latin typeface="Libre Baskerville" panose="02000000000000000000" pitchFamily="2" charset="0"/>
              </a:rPr>
              <a:t>Bảng : </a:t>
            </a:r>
            <a:r>
              <a:rPr lang="en-US" sz="5000" dirty="0" err="1">
                <a:solidFill>
                  <a:schemeClr val="bg2"/>
                </a:solidFill>
                <a:latin typeface="Libre Baskerville" panose="02000000000000000000" pitchFamily="2" charset="0"/>
              </a:rPr>
              <a:t>CaLam</a:t>
            </a:r>
            <a:endParaRPr lang="en-US" sz="5000" dirty="0">
              <a:solidFill>
                <a:schemeClr val="bg2"/>
              </a:solidFill>
              <a:latin typeface="Libre Baskerville" panose="02000000000000000000" pitchFamily="2" charset="0"/>
            </a:endParaRPr>
          </a:p>
        </p:txBody>
      </p:sp>
      <p:pic>
        <p:nvPicPr>
          <p:cNvPr id="7" name="Picture 6">
            <a:extLst>
              <a:ext uri="{FF2B5EF4-FFF2-40B4-BE49-F238E27FC236}">
                <a16:creationId xmlns:a16="http://schemas.microsoft.com/office/drawing/2014/main" id="{126E8E1C-16A8-614F-DDA3-D69298B237D8}"/>
              </a:ext>
            </a:extLst>
          </p:cNvPr>
          <p:cNvPicPr>
            <a:picLocks noChangeAspect="1"/>
          </p:cNvPicPr>
          <p:nvPr/>
        </p:nvPicPr>
        <p:blipFill>
          <a:blip r:embed="rId4"/>
          <a:stretch>
            <a:fillRect/>
          </a:stretch>
        </p:blipFill>
        <p:spPr>
          <a:xfrm>
            <a:off x="9428399" y="7362825"/>
            <a:ext cx="7477125" cy="1152525"/>
          </a:xfrm>
          <a:prstGeom prst="rect">
            <a:avLst/>
          </a:prstGeom>
        </p:spPr>
      </p:pic>
    </p:spTree>
    <p:extLst>
      <p:ext uri="{BB962C8B-B14F-4D97-AF65-F5344CB8AC3E}">
        <p14:creationId xmlns:p14="http://schemas.microsoft.com/office/powerpoint/2010/main" val="316101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9144000" y="583228"/>
            <a:ext cx="8560274" cy="923330"/>
          </a:xfrm>
          <a:prstGeom prst="rect">
            <a:avLst/>
          </a:prstGeom>
          <a:noFill/>
          <a:ln>
            <a:noFill/>
          </a:ln>
        </p:spPr>
        <p:txBody>
          <a:bodyPr spcFirstLastPara="1" wrap="square" lIns="0" tIns="0" rIns="0" bIns="0" anchor="t" anchorCtr="0">
            <a:spAutoFit/>
          </a:bodyPr>
          <a:lstStyle/>
          <a:p>
            <a:pPr lvl="0">
              <a:lnSpc>
                <a:spcPct val="120000"/>
              </a:lnSpc>
            </a:pPr>
            <a:r>
              <a:rPr lang="en-US" sz="5000" dirty="0">
                <a:solidFill>
                  <a:srgbClr val="014E97"/>
                </a:solidFill>
                <a:latin typeface="Libre Baskerville"/>
                <a:ea typeface="Libre Baskerville"/>
                <a:cs typeface="Libre Baskerville"/>
                <a:sym typeface="Libre Baskerville"/>
              </a:rPr>
              <a:t>Bảng: </a:t>
            </a:r>
            <a:r>
              <a:rPr lang="en-US" sz="5000" dirty="0" err="1">
                <a:solidFill>
                  <a:srgbClr val="014E97"/>
                </a:solidFill>
                <a:latin typeface="Libre Baskerville"/>
                <a:ea typeface="Libre Baskerville"/>
                <a:cs typeface="Libre Baskerville"/>
                <a:sym typeface="Libre Baskerville"/>
              </a:rPr>
              <a:t>NguyenLieu</a:t>
            </a:r>
            <a:endParaRPr sz="5000" dirty="0"/>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5" name="TextBox 4">
            <a:extLst>
              <a:ext uri="{FF2B5EF4-FFF2-40B4-BE49-F238E27FC236}">
                <a16:creationId xmlns:a16="http://schemas.microsoft.com/office/drawing/2014/main" id="{D065BDA6-663B-4FBB-AC2F-6AD3C0C0A68D}"/>
              </a:ext>
            </a:extLst>
          </p:cNvPr>
          <p:cNvSpPr txBox="1"/>
          <p:nvPr/>
        </p:nvSpPr>
        <p:spPr>
          <a:xfrm>
            <a:off x="9342674" y="4586569"/>
            <a:ext cx="6053138" cy="1205586"/>
          </a:xfrm>
          <a:prstGeom prst="rect">
            <a:avLst/>
          </a:prstGeom>
          <a:noFill/>
        </p:spPr>
        <p:txBody>
          <a:bodyPr wrap="square" rtlCol="0">
            <a:spAutoFit/>
          </a:bodyPr>
          <a:lstStyle/>
          <a:p>
            <a:pPr marR="0" lvl="0">
              <a:lnSpc>
                <a:spcPct val="150000"/>
              </a:lnSpc>
              <a:spcBef>
                <a:spcPts val="200"/>
              </a:spcBef>
              <a:spcAft>
                <a:spcPts val="0"/>
              </a:spcAft>
            </a:pPr>
            <a:r>
              <a:rPr lang="en-US" sz="5400" dirty="0">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en-US" sz="5400" dirty="0" err="1">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rPr>
              <a:t>SanPham</a:t>
            </a:r>
            <a:endParaRPr lang="en-US" sz="4800"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455819-AF53-3C10-0EFC-60D6AE2C8A6B}"/>
              </a:ext>
            </a:extLst>
          </p:cNvPr>
          <p:cNvPicPr>
            <a:picLocks noChangeAspect="1"/>
          </p:cNvPicPr>
          <p:nvPr/>
        </p:nvPicPr>
        <p:blipFill>
          <a:blip r:embed="rId3"/>
          <a:stretch>
            <a:fillRect/>
          </a:stretch>
        </p:blipFill>
        <p:spPr>
          <a:xfrm>
            <a:off x="9144000" y="2191163"/>
            <a:ext cx="7524750" cy="2238375"/>
          </a:xfrm>
          <a:prstGeom prst="rect">
            <a:avLst/>
          </a:prstGeom>
        </p:spPr>
      </p:pic>
      <p:pic>
        <p:nvPicPr>
          <p:cNvPr id="8" name="Picture 7">
            <a:extLst>
              <a:ext uri="{FF2B5EF4-FFF2-40B4-BE49-F238E27FC236}">
                <a16:creationId xmlns:a16="http://schemas.microsoft.com/office/drawing/2014/main" id="{BC6A4EB1-39D4-5D53-4A09-A31BBB75804A}"/>
              </a:ext>
            </a:extLst>
          </p:cNvPr>
          <p:cNvPicPr>
            <a:picLocks noChangeAspect="1"/>
          </p:cNvPicPr>
          <p:nvPr/>
        </p:nvPicPr>
        <p:blipFill>
          <a:blip r:embed="rId4"/>
          <a:stretch>
            <a:fillRect/>
          </a:stretch>
        </p:blipFill>
        <p:spPr>
          <a:xfrm>
            <a:off x="9074966" y="6227556"/>
            <a:ext cx="7486650" cy="2924175"/>
          </a:xfrm>
          <a:prstGeom prst="rect">
            <a:avLst/>
          </a:prstGeom>
        </p:spPr>
      </p:pic>
    </p:spTree>
    <p:extLst>
      <p:ext uri="{BB962C8B-B14F-4D97-AF65-F5344CB8AC3E}">
        <p14:creationId xmlns:p14="http://schemas.microsoft.com/office/powerpoint/2010/main" val="153510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721</Words>
  <Application>Microsoft Office PowerPoint</Application>
  <PresentationFormat>Custom</PresentationFormat>
  <Paragraphs>79</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Luong Nguyen</cp:lastModifiedBy>
  <cp:revision>26</cp:revision>
  <dcterms:modified xsi:type="dcterms:W3CDTF">2023-06-23T21:57:29Z</dcterms:modified>
</cp:coreProperties>
</file>